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41"/>
  </p:notesMasterIdLst>
  <p:handoutMasterIdLst>
    <p:handoutMasterId r:id="rId42"/>
  </p:handoutMasterIdLst>
  <p:sldIdLst>
    <p:sldId id="671" r:id="rId2"/>
    <p:sldId id="721" r:id="rId3"/>
    <p:sldId id="887" r:id="rId4"/>
    <p:sldId id="825" r:id="rId5"/>
    <p:sldId id="697" r:id="rId6"/>
    <p:sldId id="640" r:id="rId7"/>
    <p:sldId id="648" r:id="rId8"/>
    <p:sldId id="728" r:id="rId9"/>
    <p:sldId id="729" r:id="rId10"/>
    <p:sldId id="732" r:id="rId11"/>
    <p:sldId id="734" r:id="rId12"/>
    <p:sldId id="735" r:id="rId13"/>
    <p:sldId id="737" r:id="rId14"/>
    <p:sldId id="760" r:id="rId15"/>
    <p:sldId id="761" r:id="rId16"/>
    <p:sldId id="865" r:id="rId17"/>
    <p:sldId id="867" r:id="rId18"/>
    <p:sldId id="866" r:id="rId19"/>
    <p:sldId id="824" r:id="rId20"/>
    <p:sldId id="775" r:id="rId21"/>
    <p:sldId id="852" r:id="rId22"/>
    <p:sldId id="851" r:id="rId23"/>
    <p:sldId id="850" r:id="rId24"/>
    <p:sldId id="853" r:id="rId25"/>
    <p:sldId id="848" r:id="rId26"/>
    <p:sldId id="842" r:id="rId27"/>
    <p:sldId id="863" r:id="rId28"/>
    <p:sldId id="856" r:id="rId29"/>
    <p:sldId id="891" r:id="rId30"/>
    <p:sldId id="892" r:id="rId31"/>
    <p:sldId id="889" r:id="rId32"/>
    <p:sldId id="890" r:id="rId33"/>
    <p:sldId id="881" r:id="rId34"/>
    <p:sldId id="888" r:id="rId35"/>
    <p:sldId id="857" r:id="rId36"/>
    <p:sldId id="864" r:id="rId37"/>
    <p:sldId id="858" r:id="rId38"/>
    <p:sldId id="859" r:id="rId39"/>
    <p:sldId id="861" r:id="rId40"/>
  </p:sldIdLst>
  <p:sldSz cx="9144000" cy="6858000" type="screen4x3"/>
  <p:notesSz cx="6794500" cy="9931400"/>
  <p:defaultTextStyle>
    <a:defPPr>
      <a:defRPr lang="en-US"/>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800000"/>
    <a:srgbClr val="A88000"/>
    <a:srgbClr val="7E6000"/>
    <a:srgbClr val="253D75"/>
    <a:srgbClr val="D60093"/>
    <a:srgbClr val="660066"/>
    <a:srgbClr val="008000"/>
    <a:srgbClr val="FF0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9901" autoAdjust="0"/>
  </p:normalViewPr>
  <p:slideViewPr>
    <p:cSldViewPr>
      <p:cViewPr varScale="1">
        <p:scale>
          <a:sx n="62" d="100"/>
          <a:sy n="62" d="100"/>
        </p:scale>
        <p:origin x="461"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47" d="100"/>
          <a:sy n="47" d="100"/>
        </p:scale>
        <p:origin x="-2400" y="-114"/>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8770" name="Rectangle 2"/>
          <p:cNvSpPr>
            <a:spLocks noGrp="1" noChangeArrowheads="1"/>
          </p:cNvSpPr>
          <p:nvPr>
            <p:ph type="hdr" sz="quarter"/>
          </p:nvPr>
        </p:nvSpPr>
        <p:spPr bwMode="auto">
          <a:xfrm>
            <a:off x="0" y="0"/>
            <a:ext cx="2971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88771" name="Rectangle 3"/>
          <p:cNvSpPr>
            <a:spLocks noGrp="1" noChangeArrowheads="1"/>
          </p:cNvSpPr>
          <p:nvPr>
            <p:ph type="dt" sz="quarter" idx="1"/>
          </p:nvPr>
        </p:nvSpPr>
        <p:spPr bwMode="auto">
          <a:xfrm>
            <a:off x="3886200" y="0"/>
            <a:ext cx="2895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88772" name="Rectangle 4"/>
          <p:cNvSpPr>
            <a:spLocks noGrp="1" noChangeArrowheads="1"/>
          </p:cNvSpPr>
          <p:nvPr>
            <p:ph type="ftr" sz="quarter" idx="2"/>
          </p:nvPr>
        </p:nvSpPr>
        <p:spPr bwMode="auto">
          <a:xfrm>
            <a:off x="0" y="9448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88773" name="Rectangle 5"/>
          <p:cNvSpPr>
            <a:spLocks noGrp="1" noChangeArrowheads="1"/>
          </p:cNvSpPr>
          <p:nvPr>
            <p:ph type="sldNum" sz="quarter" idx="3"/>
          </p:nvPr>
        </p:nvSpPr>
        <p:spPr bwMode="auto">
          <a:xfrm>
            <a:off x="3886200" y="9448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Times New Roman" pitchFamily="18" charset="0"/>
              </a:defRPr>
            </a:lvl1pPr>
          </a:lstStyle>
          <a:p>
            <a:fld id="{798409B8-F119-4E74-80F0-5805FD8EDFB9}" type="slidenum">
              <a:rPr lang="en-US"/>
              <a:pPr/>
              <a:t>‹#›</a:t>
            </a:fld>
            <a:endParaRPr lang="en-US"/>
          </a:p>
        </p:txBody>
      </p:sp>
    </p:spTree>
    <p:extLst>
      <p:ext uri="{BB962C8B-B14F-4D97-AF65-F5344CB8AC3E}">
        <p14:creationId xmlns:p14="http://schemas.microsoft.com/office/powerpoint/2010/main" val="66519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9459" name="Rectangle 3"/>
          <p:cNvSpPr>
            <a:spLocks noGrp="1" noChangeArrowheads="1"/>
          </p:cNvSpPr>
          <p:nvPr>
            <p:ph type="dt" idx="1"/>
          </p:nvPr>
        </p:nvSpPr>
        <p:spPr bwMode="auto">
          <a:xfrm>
            <a:off x="3849688" y="0"/>
            <a:ext cx="294481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9460"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906463" y="4718050"/>
            <a:ext cx="4981575"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p>
        </p:txBody>
      </p:sp>
      <p:sp>
        <p:nvSpPr>
          <p:cNvPr id="19462" name="Rectangle 6"/>
          <p:cNvSpPr>
            <a:spLocks noGrp="1" noChangeArrowheads="1"/>
          </p:cNvSpPr>
          <p:nvPr>
            <p:ph type="ftr" sz="quarter" idx="4"/>
          </p:nvPr>
        </p:nvSpPr>
        <p:spPr bwMode="auto">
          <a:xfrm>
            <a:off x="0" y="9434513"/>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9463" name="Rectangle 7"/>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Times New Roman" pitchFamily="18" charset="0"/>
              </a:defRPr>
            </a:lvl1pPr>
          </a:lstStyle>
          <a:p>
            <a:fld id="{848D53BF-D09E-4B8D-84E9-FB77356E39E4}" type="slidenum">
              <a:rPr lang="en-US"/>
              <a:pPr/>
              <a:t>‹#›</a:t>
            </a:fld>
            <a:endParaRPr lang="en-US"/>
          </a:p>
        </p:txBody>
      </p:sp>
    </p:spTree>
    <p:extLst>
      <p:ext uri="{BB962C8B-B14F-4D97-AF65-F5344CB8AC3E}">
        <p14:creationId xmlns:p14="http://schemas.microsoft.com/office/powerpoint/2010/main" val="6048451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1AE87-6638-4B83-98A4-0C0A0298E250}" type="slidenum">
              <a:rPr lang="en-US"/>
              <a:pPr/>
              <a:t>1</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fr-FR"/>
              <a:t>Madame et monsieur les membres du jury bonjour. </a:t>
            </a:r>
          </a:p>
          <a:p>
            <a:endParaRPr lang="fr-FR"/>
          </a:p>
          <a:p>
            <a:r>
              <a:rPr lang="fr-FR"/>
              <a:t>Je présente mon travaille de thèse intitulé modèles neuronaux non supervisés cartographique pour le traitement des données documentaires multimédia, et leur application à l’analyse du web.</a:t>
            </a:r>
          </a:p>
          <a:p>
            <a:endParaRPr lang="fr-FR"/>
          </a:p>
          <a:p>
            <a:r>
              <a:rPr lang="fr-FR"/>
              <a:t>Ce travaille est fait au sein de l’équipe cortex au loria</a:t>
            </a:r>
          </a:p>
        </p:txBody>
      </p:sp>
    </p:spTree>
    <p:extLst>
      <p:ext uri="{BB962C8B-B14F-4D97-AF65-F5344CB8AC3E}">
        <p14:creationId xmlns:p14="http://schemas.microsoft.com/office/powerpoint/2010/main" val="250251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ln/>
        </p:spPr>
      </p:sp>
      <p:sp>
        <p:nvSpPr>
          <p:cNvPr id="46083" name="Rectangle 2"/>
          <p:cNvSpPr txBox="1">
            <a:spLocks noGrp="1" noChangeArrowheads="1"/>
          </p:cNvSpPr>
          <p:nvPr>
            <p:ph type="body" idx="1"/>
          </p:nvPr>
        </p:nvSpPr>
        <p:spPr>
          <a:noFill/>
          <a:ln/>
        </p:spPr>
        <p:txBody>
          <a:bodyPr wrap="none" anchor="ctr"/>
          <a:lstStyle/>
          <a:p>
            <a:endParaRPr lang="fr-FR" smtClean="0">
              <a:latin typeface="Times New Roman" pitchFamily="18" charset="0"/>
            </a:endParaRPr>
          </a:p>
        </p:txBody>
      </p:sp>
    </p:spTree>
    <p:extLst>
      <p:ext uri="{BB962C8B-B14F-4D97-AF65-F5344CB8AC3E}">
        <p14:creationId xmlns:p14="http://schemas.microsoft.com/office/powerpoint/2010/main" val="264420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3E9A6501-C1E7-4273-A168-D6582FBD23D3}" type="slidenum">
              <a:rPr lang="en-US" smtClean="0"/>
              <a:pPr/>
              <a:t>19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fr-FR"/>
              <a:t>Le premier ensemble que nous proposons consiste en deux critères qui ne représente pas de biais.</a:t>
            </a:r>
          </a:p>
          <a:p>
            <a:pPr eaLnBrk="1" hangingPunct="1"/>
            <a:endParaRPr lang="fr-FR"/>
          </a:p>
          <a:p>
            <a:pPr eaLnBrk="1" hangingPunct="1"/>
            <a:r>
              <a:rPr lang="fr-FR"/>
              <a:t>Le rappel de classification mesure l’e</a:t>
            </a:r>
            <a:r>
              <a:rPr lang="fr-FR">
                <a:solidFill>
                  <a:srgbClr val="9900CC"/>
                </a:solidFill>
              </a:rPr>
              <a:t>xhaustivité du contenu des classes</a:t>
            </a:r>
            <a:r>
              <a:rPr lang="fr-FR"/>
              <a:t> </a:t>
            </a:r>
            <a:r>
              <a:rPr lang="fr-FR">
                <a:solidFill>
                  <a:srgbClr val="9900CC"/>
                </a:solidFill>
              </a:rPr>
              <a:t>par calculer la m</a:t>
            </a:r>
            <a:r>
              <a:rPr lang="fr-FR"/>
              <a:t>oyenne des rapports entre le nombre de membres de classes contiennent la propriété propre </a:t>
            </a:r>
            <a:r>
              <a:rPr lang="fr-FR">
                <a:solidFill>
                  <a:srgbClr val="FF0066"/>
                </a:solidFill>
              </a:rPr>
              <a:t>p</a:t>
            </a:r>
            <a:r>
              <a:rPr lang="fr-FR"/>
              <a:t> dans les classes et le nombre total de membres qui la contiennent.</a:t>
            </a:r>
            <a:br>
              <a:rPr lang="fr-FR"/>
            </a:br>
            <a:endParaRPr lang="fr-FR"/>
          </a:p>
          <a:p>
            <a:pPr eaLnBrk="1" hangingPunct="1"/>
            <a:r>
              <a:rPr lang="fr-FR"/>
              <a:t>La précision de classification mesure l’h</a:t>
            </a:r>
            <a:r>
              <a:rPr lang="fr-FR">
                <a:solidFill>
                  <a:srgbClr val="9900CC"/>
                </a:solidFill>
              </a:rPr>
              <a:t>omogénéité du contenu des classes par calculer la </a:t>
            </a:r>
            <a:r>
              <a:rPr lang="fr-FR"/>
              <a:t>Moyenne des rapports entre le nombre de membres de classes contiennent la propriété propre </a:t>
            </a:r>
            <a:r>
              <a:rPr lang="fr-FR">
                <a:solidFill>
                  <a:srgbClr val="FF0066"/>
                </a:solidFill>
              </a:rPr>
              <a:t>p</a:t>
            </a:r>
            <a:r>
              <a:rPr lang="fr-FR"/>
              <a:t> dans les classes et le nombre total de membres dans les mêmes classes </a:t>
            </a:r>
          </a:p>
          <a:p>
            <a:pPr eaLnBrk="1" hangingPunct="1"/>
            <a:endParaRPr lang="fr-FR"/>
          </a:p>
          <a:p>
            <a:pPr eaLnBrk="1" hangingPunct="1"/>
            <a:r>
              <a:rPr lang="fr-FR"/>
              <a:t>Ces mesures servent ainsi à une sélection de modèle optimal et à la comparaison entre les méthodes de classification </a:t>
            </a:r>
          </a:p>
        </p:txBody>
      </p:sp>
    </p:spTree>
    <p:extLst>
      <p:ext uri="{BB962C8B-B14F-4D97-AF65-F5344CB8AC3E}">
        <p14:creationId xmlns:p14="http://schemas.microsoft.com/office/powerpoint/2010/main" val="16506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AF14A8-A36A-43E5-A377-426760BDCE81}" type="slidenum">
              <a:rPr lang="en-US"/>
              <a:pPr/>
              <a:t>31</a:t>
            </a:fld>
            <a:endParaRPr lang="en-US"/>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r>
              <a:rPr lang="fr-FR"/>
              <a:t>Plusieurs méthodes numériques neuronales ont été proposées dans la littérature pour l’analyse de donnée à savoir la carte de Kohonen qui propose une structure topographique fixe de neurones, la méthode neural gas tels que </a:t>
            </a:r>
            <a:r>
              <a:rPr lang="fr-FR" sz="1600"/>
              <a:t>les vecteurs de référence (neurones) sont adaptés sans </a:t>
            </a:r>
            <a:r>
              <a:rPr lang="fr-FR" sz="1400"/>
              <a:t>aucune arrangement topologique fixe. La méthode </a:t>
            </a:r>
            <a:r>
              <a:rPr lang="fr-FR"/>
              <a:t>growing neural gas est différente que les autres par le fait que le nombre de neurones change périodiquement. </a:t>
            </a:r>
          </a:p>
          <a:p>
            <a:endParaRPr lang="fr-FR"/>
          </a:p>
          <a:p>
            <a:endParaRPr lang="fr-FR"/>
          </a:p>
        </p:txBody>
      </p:sp>
    </p:spTree>
    <p:extLst>
      <p:ext uri="{BB962C8B-B14F-4D97-AF65-F5344CB8AC3E}">
        <p14:creationId xmlns:p14="http://schemas.microsoft.com/office/powerpoint/2010/main" val="3481535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6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smtClean="0"/>
          </a:p>
        </p:txBody>
      </p:sp>
      <p:sp>
        <p:nvSpPr>
          <p:cNvPr id="4" name="Espace réservé du numéro de diapositive 3"/>
          <p:cNvSpPr>
            <a:spLocks noGrp="1"/>
          </p:cNvSpPr>
          <p:nvPr>
            <p:ph type="sldNum" sz="quarter" idx="5"/>
          </p:nvPr>
        </p:nvSpPr>
        <p:spPr/>
        <p:txBody>
          <a:bodyPr/>
          <a:lstStyle/>
          <a:p>
            <a:pPr>
              <a:defRPr/>
            </a:pPr>
            <a:fld id="{6060E08F-F2F1-4403-9821-8D23ED9A518E}" type="slidenum">
              <a:rPr lang="fr-FR" smtClean="0"/>
              <a:pPr>
                <a:defRPr/>
              </a:pPr>
              <a:t>32</a:t>
            </a:fld>
            <a:endParaRPr lang="fr-FR"/>
          </a:p>
        </p:txBody>
      </p:sp>
    </p:spTree>
    <p:extLst>
      <p:ext uri="{BB962C8B-B14F-4D97-AF65-F5344CB8AC3E}">
        <p14:creationId xmlns:p14="http://schemas.microsoft.com/office/powerpoint/2010/main" val="1913105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ln/>
        </p:spPr>
      </p:sp>
      <p:sp>
        <p:nvSpPr>
          <p:cNvPr id="46083" name="Rectangle 2"/>
          <p:cNvSpPr txBox="1">
            <a:spLocks noGrp="1" noChangeArrowheads="1"/>
          </p:cNvSpPr>
          <p:nvPr>
            <p:ph type="body" idx="1"/>
          </p:nvPr>
        </p:nvSpPr>
        <p:spPr>
          <a:noFill/>
          <a:ln/>
        </p:spPr>
        <p:txBody>
          <a:bodyPr wrap="none" anchor="ctr"/>
          <a:lstStyle/>
          <a:p>
            <a:endParaRPr lang="fr-FR" smtClean="0">
              <a:latin typeface="Times New Roman" pitchFamily="18" charset="0"/>
            </a:endParaRPr>
          </a:p>
        </p:txBody>
      </p:sp>
    </p:spTree>
    <p:extLst>
      <p:ext uri="{BB962C8B-B14F-4D97-AF65-F5344CB8AC3E}">
        <p14:creationId xmlns:p14="http://schemas.microsoft.com/office/powerpoint/2010/main" val="203670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ln/>
        </p:spPr>
      </p:sp>
      <p:sp>
        <p:nvSpPr>
          <p:cNvPr id="46083" name="Rectangle 2"/>
          <p:cNvSpPr txBox="1">
            <a:spLocks noGrp="1" noChangeArrowheads="1"/>
          </p:cNvSpPr>
          <p:nvPr>
            <p:ph type="body" idx="1"/>
          </p:nvPr>
        </p:nvSpPr>
        <p:spPr>
          <a:noFill/>
          <a:ln/>
        </p:spPr>
        <p:txBody>
          <a:bodyPr wrap="none" anchor="ctr"/>
          <a:lstStyle/>
          <a:p>
            <a:endParaRPr lang="fr-FR" smtClean="0">
              <a:latin typeface="Times New Roman" pitchFamily="18" charset="0"/>
            </a:endParaRPr>
          </a:p>
        </p:txBody>
      </p:sp>
    </p:spTree>
    <p:extLst>
      <p:ext uri="{BB962C8B-B14F-4D97-AF65-F5344CB8AC3E}">
        <p14:creationId xmlns:p14="http://schemas.microsoft.com/office/powerpoint/2010/main" val="396156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100AB33B-5DC3-4379-AFCB-1CF64249A6FB}" type="slidenum">
              <a:rPr lang="en-US" smtClean="0"/>
              <a:pPr/>
              <a:t>2</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fr-FR">
                <a:latin typeface="Arial" pitchFamily="34" charset="0"/>
                <a:cs typeface="Arial" pitchFamily="34" charset="0"/>
              </a:rPr>
              <a:t>Les méthodes de classification non supervisées proposent des solutions variées donc, l</a:t>
            </a:r>
            <a:r>
              <a:rPr lang="fr-FR"/>
              <a:t>’évaluation de la qualité de classification numérique non supervisée ainsi le nombre de classes générées est une opération importante pour décrire mieux les données. </a:t>
            </a:r>
          </a:p>
          <a:p>
            <a:pPr eaLnBrk="1" hangingPunct="1"/>
            <a:endParaRPr lang="fr-FR"/>
          </a:p>
          <a:p>
            <a:pPr eaLnBrk="1" hangingPunct="1"/>
            <a:r>
              <a:rPr lang="fr-FR"/>
              <a:t>Les critères les plus utilisée pour ce propos sont les critères inertiels. Ces critères pose cependant de nombreux problème d’interprétation et de dépendance de méthode de classification utilisée.</a:t>
            </a:r>
          </a:p>
          <a:p>
            <a:pPr eaLnBrk="1" hangingPunct="1"/>
            <a:endParaRPr lang="fr-FR"/>
          </a:p>
          <a:p>
            <a:pPr eaLnBrk="1" hangingPunct="1"/>
            <a:r>
              <a:rPr lang="fr-FR"/>
              <a:t>Nous proposons donc deux ensembles de critères de qualité qui sont qui prennent en compte ces problèmes à savoir la q</a:t>
            </a:r>
            <a:r>
              <a:rPr lang="fr-FR">
                <a:solidFill>
                  <a:srgbClr val="FF0000"/>
                </a:solidFill>
              </a:rPr>
              <a:t>ualité pour les données basées sur leur espace de description et la qualité pour les données avec des étiquettes multiples.</a:t>
            </a:r>
            <a:endParaRPr lang="en-US">
              <a:solidFill>
                <a:srgbClr val="FF0000"/>
              </a:solidFill>
            </a:endParaRPr>
          </a:p>
          <a:p>
            <a:pPr eaLnBrk="1" hangingPunct="1"/>
            <a:endParaRPr lang="fr-FR"/>
          </a:p>
        </p:txBody>
      </p:sp>
    </p:spTree>
    <p:extLst>
      <p:ext uri="{BB962C8B-B14F-4D97-AF65-F5344CB8AC3E}">
        <p14:creationId xmlns:p14="http://schemas.microsoft.com/office/powerpoint/2010/main" val="42773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100AB33B-5DC3-4379-AFCB-1CF64249A6FB}" type="slidenum">
              <a:rPr lang="en-US" smtClean="0"/>
              <a:pPr/>
              <a:t>3</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fr-FR" smtClean="0">
                <a:latin typeface="Arial" pitchFamily="34" charset="0"/>
                <a:cs typeface="Arial" pitchFamily="34" charset="0"/>
              </a:rPr>
              <a:t>Les méthodes de classification non supervisées proposent des solutions variées donc, l</a:t>
            </a:r>
            <a:r>
              <a:rPr lang="fr-FR" smtClean="0"/>
              <a:t>’évaluation de la qualité de classification numérique non supervisée ainsi le nombre de classes générées est une opération importante pour décrire mieux les données. </a:t>
            </a:r>
          </a:p>
          <a:p>
            <a:pPr eaLnBrk="1" hangingPunct="1"/>
            <a:endParaRPr lang="fr-FR" smtClean="0"/>
          </a:p>
          <a:p>
            <a:pPr eaLnBrk="1" hangingPunct="1"/>
            <a:r>
              <a:rPr lang="fr-FR" smtClean="0"/>
              <a:t>Les critères les plus utilisée pour ce propos sont les critères inertiels. Ces critères pose cependant de nombreux problème d’interprétation et de dépendance de méthode de classification utilisée.</a:t>
            </a:r>
          </a:p>
          <a:p>
            <a:pPr eaLnBrk="1" hangingPunct="1"/>
            <a:endParaRPr lang="fr-FR" smtClean="0"/>
          </a:p>
          <a:p>
            <a:pPr eaLnBrk="1" hangingPunct="1"/>
            <a:r>
              <a:rPr lang="fr-FR" smtClean="0"/>
              <a:t>Nous proposons donc deux ensembles de critères de qualité qui sont qui prennent en compte ces problèmes à savoir la q</a:t>
            </a:r>
            <a:r>
              <a:rPr lang="fr-FR" smtClean="0">
                <a:solidFill>
                  <a:srgbClr val="FF0000"/>
                </a:solidFill>
              </a:rPr>
              <a:t>ualité pour les données basées sur leur espace de description et la qualité pour les données avec des étiquettes multiples.</a:t>
            </a:r>
            <a:endParaRPr lang="en-US" smtClean="0">
              <a:solidFill>
                <a:srgbClr val="FF0000"/>
              </a:solidFill>
            </a:endParaRPr>
          </a:p>
          <a:p>
            <a:pPr eaLnBrk="1" hangingPunct="1"/>
            <a:endParaRPr lang="fr-FR" smtClean="0"/>
          </a:p>
        </p:txBody>
      </p:sp>
    </p:spTree>
    <p:extLst>
      <p:ext uri="{BB962C8B-B14F-4D97-AF65-F5344CB8AC3E}">
        <p14:creationId xmlns:p14="http://schemas.microsoft.com/office/powerpoint/2010/main" val="16566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3E9A6501-C1E7-4273-A168-D6582FBD23D3}" type="slidenum">
              <a:rPr lang="en-US" smtClean="0"/>
              <a:pPr/>
              <a:t>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fr-FR"/>
              <a:t>Le premier ensemble que nous proposons consiste en deux critères qui ne représente pas de biais.</a:t>
            </a:r>
          </a:p>
          <a:p>
            <a:pPr eaLnBrk="1" hangingPunct="1"/>
            <a:endParaRPr lang="fr-FR"/>
          </a:p>
          <a:p>
            <a:pPr eaLnBrk="1" hangingPunct="1"/>
            <a:r>
              <a:rPr lang="fr-FR"/>
              <a:t>Le rappel de classification mesure l’e</a:t>
            </a:r>
            <a:r>
              <a:rPr lang="fr-FR">
                <a:solidFill>
                  <a:srgbClr val="9900CC"/>
                </a:solidFill>
              </a:rPr>
              <a:t>xhaustivité du contenu des classes</a:t>
            </a:r>
            <a:r>
              <a:rPr lang="fr-FR"/>
              <a:t> </a:t>
            </a:r>
            <a:r>
              <a:rPr lang="fr-FR">
                <a:solidFill>
                  <a:srgbClr val="9900CC"/>
                </a:solidFill>
              </a:rPr>
              <a:t>par calculer la m</a:t>
            </a:r>
            <a:r>
              <a:rPr lang="fr-FR"/>
              <a:t>oyenne des rapports entre le nombre de membres de classes contiennent la propriété propre </a:t>
            </a:r>
            <a:r>
              <a:rPr lang="fr-FR">
                <a:solidFill>
                  <a:srgbClr val="FF0066"/>
                </a:solidFill>
              </a:rPr>
              <a:t>p</a:t>
            </a:r>
            <a:r>
              <a:rPr lang="fr-FR"/>
              <a:t> dans les classes et le nombre total de membres qui la contiennent.</a:t>
            </a:r>
            <a:br>
              <a:rPr lang="fr-FR"/>
            </a:br>
            <a:endParaRPr lang="fr-FR"/>
          </a:p>
          <a:p>
            <a:pPr eaLnBrk="1" hangingPunct="1"/>
            <a:r>
              <a:rPr lang="fr-FR"/>
              <a:t>La précision de classification mesure l’h</a:t>
            </a:r>
            <a:r>
              <a:rPr lang="fr-FR">
                <a:solidFill>
                  <a:srgbClr val="9900CC"/>
                </a:solidFill>
              </a:rPr>
              <a:t>omogénéité du contenu des classes par calculer la </a:t>
            </a:r>
            <a:r>
              <a:rPr lang="fr-FR"/>
              <a:t>Moyenne des rapports entre le nombre de membres de classes contiennent la propriété propre </a:t>
            </a:r>
            <a:r>
              <a:rPr lang="fr-FR">
                <a:solidFill>
                  <a:srgbClr val="FF0066"/>
                </a:solidFill>
              </a:rPr>
              <a:t>p</a:t>
            </a:r>
            <a:r>
              <a:rPr lang="fr-FR"/>
              <a:t> dans les classes et le nombre total de membres dans les mêmes classes </a:t>
            </a:r>
          </a:p>
          <a:p>
            <a:pPr eaLnBrk="1" hangingPunct="1"/>
            <a:endParaRPr lang="fr-FR"/>
          </a:p>
          <a:p>
            <a:pPr eaLnBrk="1" hangingPunct="1"/>
            <a:r>
              <a:rPr lang="fr-FR"/>
              <a:t>Ces mesures servent ainsi à une sélection de modèle optimal et à la comparaison entre les méthodes de classification </a:t>
            </a:r>
          </a:p>
        </p:txBody>
      </p:sp>
    </p:spTree>
    <p:extLst>
      <p:ext uri="{BB962C8B-B14F-4D97-AF65-F5344CB8AC3E}">
        <p14:creationId xmlns:p14="http://schemas.microsoft.com/office/powerpoint/2010/main" val="21937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3E9A6501-C1E7-4273-A168-D6582FBD23D3}" type="slidenum">
              <a:rPr lang="en-US" smtClean="0"/>
              <a:pPr/>
              <a:t>5</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fr-FR"/>
              <a:t>Le premier ensemble que nous proposons consiste en deux critères qui ne représente pas de biais.</a:t>
            </a:r>
          </a:p>
          <a:p>
            <a:pPr eaLnBrk="1" hangingPunct="1"/>
            <a:endParaRPr lang="fr-FR"/>
          </a:p>
          <a:p>
            <a:pPr eaLnBrk="1" hangingPunct="1"/>
            <a:r>
              <a:rPr lang="fr-FR"/>
              <a:t>Le rappel de classification mesure l’e</a:t>
            </a:r>
            <a:r>
              <a:rPr lang="fr-FR">
                <a:solidFill>
                  <a:srgbClr val="9900CC"/>
                </a:solidFill>
              </a:rPr>
              <a:t>xhaustivité du contenu des classes</a:t>
            </a:r>
            <a:r>
              <a:rPr lang="fr-FR"/>
              <a:t> </a:t>
            </a:r>
            <a:r>
              <a:rPr lang="fr-FR">
                <a:solidFill>
                  <a:srgbClr val="9900CC"/>
                </a:solidFill>
              </a:rPr>
              <a:t>par calculer la m</a:t>
            </a:r>
            <a:r>
              <a:rPr lang="fr-FR"/>
              <a:t>oyenne des rapports entre le nombre de membres de classes contiennent la propriété propre </a:t>
            </a:r>
            <a:r>
              <a:rPr lang="fr-FR">
                <a:solidFill>
                  <a:srgbClr val="FF0066"/>
                </a:solidFill>
              </a:rPr>
              <a:t>p</a:t>
            </a:r>
            <a:r>
              <a:rPr lang="fr-FR"/>
              <a:t> dans les classes et le nombre total de membres qui la contiennent.</a:t>
            </a:r>
            <a:br>
              <a:rPr lang="fr-FR"/>
            </a:br>
            <a:endParaRPr lang="fr-FR"/>
          </a:p>
          <a:p>
            <a:pPr eaLnBrk="1" hangingPunct="1"/>
            <a:r>
              <a:rPr lang="fr-FR"/>
              <a:t>La précision de classification mesure l’h</a:t>
            </a:r>
            <a:r>
              <a:rPr lang="fr-FR">
                <a:solidFill>
                  <a:srgbClr val="9900CC"/>
                </a:solidFill>
              </a:rPr>
              <a:t>omogénéité du contenu des classes par calculer la </a:t>
            </a:r>
            <a:r>
              <a:rPr lang="fr-FR"/>
              <a:t>Moyenne des rapports entre le nombre de membres de classes contiennent la propriété propre </a:t>
            </a:r>
            <a:r>
              <a:rPr lang="fr-FR">
                <a:solidFill>
                  <a:srgbClr val="FF0066"/>
                </a:solidFill>
              </a:rPr>
              <a:t>p</a:t>
            </a:r>
            <a:r>
              <a:rPr lang="fr-FR"/>
              <a:t> dans les classes et le nombre total de membres dans les mêmes classes </a:t>
            </a:r>
          </a:p>
          <a:p>
            <a:pPr eaLnBrk="1" hangingPunct="1"/>
            <a:endParaRPr lang="fr-FR"/>
          </a:p>
          <a:p>
            <a:pPr eaLnBrk="1" hangingPunct="1"/>
            <a:r>
              <a:rPr lang="fr-FR"/>
              <a:t>Ces mesures servent ainsi à une sélection de modèle optimal et à la comparaison entre les méthodes de classification </a:t>
            </a:r>
          </a:p>
        </p:txBody>
      </p:sp>
    </p:spTree>
    <p:extLst>
      <p:ext uri="{BB962C8B-B14F-4D97-AF65-F5344CB8AC3E}">
        <p14:creationId xmlns:p14="http://schemas.microsoft.com/office/powerpoint/2010/main" val="289225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fr-FR"/>
          </a:p>
        </p:txBody>
      </p:sp>
    </p:spTree>
    <p:extLst>
      <p:ext uri="{BB962C8B-B14F-4D97-AF65-F5344CB8AC3E}">
        <p14:creationId xmlns:p14="http://schemas.microsoft.com/office/powerpoint/2010/main" val="102640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2BE097D3-7044-4CCD-83CD-9F643AC30FF4}" type="slidenum">
              <a:rPr lang="en-US" smtClean="0"/>
              <a:pPr/>
              <a:t>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r>
              <a:rPr lang="fr-FR"/>
              <a:t>L’idée de l’algorithme de recherche de classification optimale est celui de trouver le point d’équilibre entre le rappel et la précision et puis d’appliquer une phase d’amélioration autour du point d’équilibre pour augmenter la qualité globale de résultats en augmentant la précision pour un rappel similaire.</a:t>
            </a:r>
          </a:p>
        </p:txBody>
      </p:sp>
    </p:spTree>
    <p:extLst>
      <p:ext uri="{BB962C8B-B14F-4D97-AF65-F5344CB8AC3E}">
        <p14:creationId xmlns:p14="http://schemas.microsoft.com/office/powerpoint/2010/main" val="26354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ln/>
        </p:spPr>
      </p:sp>
      <p:sp>
        <p:nvSpPr>
          <p:cNvPr id="46083" name="Rectangle 2"/>
          <p:cNvSpPr txBox="1">
            <a:spLocks noGrp="1" noChangeArrowheads="1"/>
          </p:cNvSpPr>
          <p:nvPr>
            <p:ph type="body" idx="1"/>
          </p:nvPr>
        </p:nvSpPr>
        <p:spPr>
          <a:noFill/>
          <a:ln/>
        </p:spPr>
        <p:txBody>
          <a:bodyPr wrap="none" anchor="ctr"/>
          <a:lstStyle/>
          <a:p>
            <a:endParaRPr lang="fr-FR">
              <a:latin typeface="Times New Roman" pitchFamily="18" charset="0"/>
            </a:endParaRPr>
          </a:p>
        </p:txBody>
      </p:sp>
    </p:spTree>
    <p:extLst>
      <p:ext uri="{BB962C8B-B14F-4D97-AF65-F5344CB8AC3E}">
        <p14:creationId xmlns:p14="http://schemas.microsoft.com/office/powerpoint/2010/main" val="3573300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ln/>
        </p:spPr>
      </p:sp>
      <p:sp>
        <p:nvSpPr>
          <p:cNvPr id="46083" name="Rectangle 2"/>
          <p:cNvSpPr txBox="1">
            <a:spLocks noGrp="1" noChangeArrowheads="1"/>
          </p:cNvSpPr>
          <p:nvPr>
            <p:ph type="body" idx="1"/>
          </p:nvPr>
        </p:nvSpPr>
        <p:spPr>
          <a:noFill/>
          <a:ln/>
        </p:spPr>
        <p:txBody>
          <a:bodyPr wrap="none" anchor="ctr"/>
          <a:lstStyle/>
          <a:p>
            <a:endParaRPr lang="fr-FR" smtClean="0">
              <a:latin typeface="Times New Roman" pitchFamily="18" charset="0"/>
            </a:endParaRPr>
          </a:p>
        </p:txBody>
      </p:sp>
    </p:spTree>
    <p:extLst>
      <p:ext uri="{BB962C8B-B14F-4D97-AF65-F5344CB8AC3E}">
        <p14:creationId xmlns:p14="http://schemas.microsoft.com/office/powerpoint/2010/main" val="723308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fr-FR"/>
              <a:t>Modifiez le style du titre</a:t>
            </a:r>
            <a:endParaRPr kumimoji="0" lang="en-US"/>
          </a:p>
        </p:txBody>
      </p:sp>
      <p:sp>
        <p:nvSpPr>
          <p:cNvPr id="28" name="Espace réservé de la date 27"/>
          <p:cNvSpPr>
            <a:spLocks noGrp="1"/>
          </p:cNvSpPr>
          <p:nvPr>
            <p:ph type="dt" sz="half" idx="10"/>
          </p:nvPr>
        </p:nvSpPr>
        <p:spPr/>
        <p:txBody>
          <a:bodyPr/>
          <a:lstStyle/>
          <a:p>
            <a:endParaRPr lang="en-US"/>
          </a:p>
        </p:txBody>
      </p:sp>
      <p:sp>
        <p:nvSpPr>
          <p:cNvPr id="17" name="Espace réservé du pied de page 16"/>
          <p:cNvSpPr>
            <a:spLocks noGrp="1"/>
          </p:cNvSpPr>
          <p:nvPr>
            <p:ph type="ftr" sz="quarter" idx="11"/>
          </p:nvPr>
        </p:nvSpPr>
        <p:spPr/>
        <p:txBody>
          <a:bodyPr/>
          <a:lstStyle/>
          <a:p>
            <a:endParaRPr lang="en-US"/>
          </a:p>
        </p:txBody>
      </p:sp>
      <p:sp>
        <p:nvSpPr>
          <p:cNvPr id="29" name="Espace réservé du numéro de diapositive 28"/>
          <p:cNvSpPr>
            <a:spLocks noGrp="1"/>
          </p:cNvSpPr>
          <p:nvPr>
            <p:ph type="sldNum" sz="quarter" idx="12"/>
          </p:nvPr>
        </p:nvSpPr>
        <p:spPr/>
        <p:txBody>
          <a:bodyPr/>
          <a:lstStyle/>
          <a:p>
            <a:fld id="{F29862C4-3DBA-4A61-8E65-FA7996DB4D13}" type="slidenum">
              <a:rPr lang="en-US" smtClean="0"/>
              <a:pPr/>
              <a:t>‹#›</a:t>
            </a:fld>
            <a:endParaRPr lang="en-US"/>
          </a:p>
        </p:txBody>
      </p:sp>
      <p:sp>
        <p:nvSpPr>
          <p:cNvPr id="9" name="Sous-titr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pic>
        <p:nvPicPr>
          <p:cNvPr id="7"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2858" y="5805610"/>
            <a:ext cx="489105" cy="48910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8" descr="Label-IA-mini.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567" y="5691465"/>
            <a:ext cx="596900" cy="603250"/>
          </a:xfrm>
          <a:prstGeom prst="ellipse">
            <a:avLst/>
          </a:prstGeom>
        </p:spPr>
      </p:pic>
      <p:pic>
        <p:nvPicPr>
          <p:cNvPr id="11" name="Image 9"/>
          <p:cNvPicPr>
            <a:picLocks noChangeAspect="1"/>
          </p:cNvPicPr>
          <p:nvPr userDrawn="1"/>
        </p:nvPicPr>
        <p:blipFill>
          <a:blip r:embed="rId4"/>
          <a:stretch>
            <a:fillRect/>
          </a:stretch>
        </p:blipFill>
        <p:spPr>
          <a:xfrm>
            <a:off x="2483768" y="5805264"/>
            <a:ext cx="961984" cy="45304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74D2B2A-E775-45C5-A613-94574FD53C2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FCBD4BA-21CC-4756-BC5D-07E4AFDAD94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llnet">
    <p:spTree>
      <p:nvGrpSpPr>
        <p:cNvPr id="1" name=""/>
        <p:cNvGrpSpPr/>
        <p:nvPr/>
      </p:nvGrpSpPr>
      <p:grpSpPr>
        <a:xfrm>
          <a:off x="0" y="0"/>
          <a:ext cx="0" cy="0"/>
          <a:chOff x="0" y="0"/>
          <a:chExt cx="0" cy="0"/>
        </a:xfrm>
      </p:grpSpPr>
      <p:sp>
        <p:nvSpPr>
          <p:cNvPr id="9" name="Sous-titre 8"/>
          <p:cNvSpPr>
            <a:spLocks noGrp="1"/>
          </p:cNvSpPr>
          <p:nvPr>
            <p:ph type="subTitle" idx="1"/>
          </p:nvPr>
        </p:nvSpPr>
        <p:spPr>
          <a:xfrm>
            <a:off x="342900" y="1700808"/>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11" name="Espace réservé de la date 10"/>
          <p:cNvSpPr>
            <a:spLocks noGrp="1"/>
          </p:cNvSpPr>
          <p:nvPr>
            <p:ph type="dt" sz="half" idx="10"/>
          </p:nvPr>
        </p:nvSpPr>
        <p:spPr/>
        <p:txBody>
          <a:bodyPr/>
          <a:lstStyle/>
          <a:p>
            <a:fld id="{62C2E8C9-CB36-4BE7-871F-60AE25BE440D}" type="datetimeFigureOut">
              <a:rPr lang="fr-FR" smtClean="0"/>
              <a:pPr/>
              <a:t>09/04/2019</a:t>
            </a:fld>
            <a:endParaRPr lang="fr-FR"/>
          </a:p>
        </p:txBody>
      </p:sp>
      <p:sp>
        <p:nvSpPr>
          <p:cNvPr id="12" name="Espace réservé du pied de page 11"/>
          <p:cNvSpPr>
            <a:spLocks noGrp="1"/>
          </p:cNvSpPr>
          <p:nvPr>
            <p:ph type="ftr" sz="quarter" idx="11"/>
          </p:nvPr>
        </p:nvSpPr>
        <p:spPr/>
        <p:txBody>
          <a:bodyPr/>
          <a:lstStyle/>
          <a:p>
            <a:endParaRPr lang="fr-FR"/>
          </a:p>
        </p:txBody>
      </p:sp>
      <p:sp>
        <p:nvSpPr>
          <p:cNvPr id="14" name="Titre 13"/>
          <p:cNvSpPr>
            <a:spLocks noGrp="1"/>
          </p:cNvSpPr>
          <p:nvPr>
            <p:ph type="title"/>
          </p:nvPr>
        </p:nvSpPr>
        <p:spPr/>
        <p:txBody>
          <a:bodyPr/>
          <a:lstStyle/>
          <a:p>
            <a:r>
              <a:rPr lang="fr-FR"/>
              <a:t>Modifiez le style du titre</a:t>
            </a:r>
          </a:p>
        </p:txBody>
      </p:sp>
      <p:sp>
        <p:nvSpPr>
          <p:cNvPr id="10" name="Espace réservé du numéro de diapositive 12"/>
          <p:cNvSpPr txBox="1">
            <a:spLocks/>
          </p:cNvSpPr>
          <p:nvPr userDrawn="1"/>
        </p:nvSpPr>
        <p:spPr>
          <a:xfrm>
            <a:off x="8244408" y="6458793"/>
            <a:ext cx="762000" cy="244475"/>
          </a:xfrm>
          <a:prstGeom prst="rect">
            <a:avLst/>
          </a:prstGeom>
        </p:spPr>
        <p:txBody>
          <a:bodyPr vert="horz"/>
          <a:lstStyle>
            <a:defPPr>
              <a:defRPr lang="fr-FR"/>
            </a:defPPr>
            <a:lvl1pPr marL="0" algn="r" defTabSz="914400" rtl="0" eaLnBrk="1" latinLnBrk="0" hangingPunct="1">
              <a:defRPr kumimoji="0"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CBAB8-9148-4C29-B287-C580648767A9}" type="slidenum">
              <a:rPr lang="fr-FR" smtClean="0"/>
              <a:pPr/>
              <a:t>‹#›</a:t>
            </a:fld>
            <a:endParaRPr lang="fr-FR" dirty="0"/>
          </a:p>
        </p:txBody>
      </p:sp>
    </p:spTree>
    <p:extLst>
      <p:ext uri="{BB962C8B-B14F-4D97-AF65-F5344CB8AC3E}">
        <p14:creationId xmlns:p14="http://schemas.microsoft.com/office/powerpoint/2010/main" val="39173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85800" y="609600"/>
            <a:ext cx="7772400" cy="11430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648200" y="1981200"/>
            <a:ext cx="38100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648200" y="4114800"/>
            <a:ext cx="38100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e la date 5"/>
          <p:cNvSpPr>
            <a:spLocks noGrp="1"/>
          </p:cNvSpPr>
          <p:nvPr>
            <p:ph type="dt" sz="half" idx="10"/>
          </p:nvPr>
        </p:nvSpPr>
        <p:spPr>
          <a:xfrm>
            <a:off x="685800" y="6248400"/>
            <a:ext cx="1905000" cy="457200"/>
          </a:xfrm>
        </p:spPr>
        <p:txBody>
          <a:bodyPr/>
          <a:lstStyle>
            <a:lvl1pPr>
              <a:defRPr/>
            </a:lvl1pPr>
          </a:lstStyle>
          <a:p>
            <a:endParaRPr lang="en-US"/>
          </a:p>
        </p:txBody>
      </p:sp>
      <p:sp>
        <p:nvSpPr>
          <p:cNvPr id="7" name="Espace réservé du pied de page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Espace réservé du numéro de diapositive 7"/>
          <p:cNvSpPr>
            <a:spLocks noGrp="1"/>
          </p:cNvSpPr>
          <p:nvPr>
            <p:ph type="sldNum" sz="quarter" idx="12"/>
          </p:nvPr>
        </p:nvSpPr>
        <p:spPr>
          <a:xfrm>
            <a:off x="6553200" y="6248400"/>
            <a:ext cx="1905000" cy="457200"/>
          </a:xfrm>
        </p:spPr>
        <p:txBody>
          <a:bodyPr/>
          <a:lstStyle>
            <a:lvl1pPr>
              <a:defRPr/>
            </a:lvl1pPr>
          </a:lstStyle>
          <a:p>
            <a:fld id="{562074DC-46AC-458C-B2CC-DFEB6F9A3171}" type="slidenum">
              <a:rPr lang="en-US"/>
              <a:pPr/>
              <a:t>‹#›</a:t>
            </a:fld>
            <a:endParaRPr lang="en-US"/>
          </a:p>
        </p:txBody>
      </p:sp>
    </p:spTree>
    <p:extLst>
      <p:ext uri="{BB962C8B-B14F-4D97-AF65-F5344CB8AC3E}">
        <p14:creationId xmlns:p14="http://schemas.microsoft.com/office/powerpoint/2010/main" val="199516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kumimoji="0" lang="fr-FR" dirty="0"/>
              <a:t>Modifiez le style du titre</a:t>
            </a:r>
            <a:endParaRPr kumimoji="0" lang="en-US" dirty="0"/>
          </a:p>
        </p:txBody>
      </p:sp>
      <p:sp>
        <p:nvSpPr>
          <p:cNvPr id="3" name="Espace réservé du contenu 2"/>
          <p:cNvSpPr>
            <a:spLocks noGrp="1"/>
          </p:cNvSpPr>
          <p:nvPr>
            <p:ph idx="1"/>
          </p:nvPr>
        </p:nvSpPr>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2BABD5E-DFF3-4F3E-9AC3-AC54EE38C18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fr-FR"/>
              <a:t>Modifiez le style du titre</a:t>
            </a:r>
            <a:endParaRPr kumimoji="0" lang="en-US"/>
          </a:p>
        </p:txBody>
      </p:sp>
      <p:sp>
        <p:nvSpPr>
          <p:cNvPr id="3" name="Espace réservé du texte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p:txBody>
          <a:bodyPr/>
          <a:lstStyle/>
          <a:p>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a:xfrm>
            <a:off x="7924800" y="6416675"/>
            <a:ext cx="762000" cy="365125"/>
          </a:xfrm>
        </p:spPr>
        <p:txBody>
          <a:bodyPr/>
          <a:lstStyle/>
          <a:p>
            <a:fld id="{7A836449-5AE8-4ACB-B76E-6884236F93D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contenu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313A6C4F-BEE0-4372-87B1-B839DF530CF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9600" cy="1143000"/>
          </a:xfrm>
        </p:spPr>
        <p:txBody>
          <a:bodyPr anchor="ctr"/>
          <a:lstStyle>
            <a:lvl1pPr>
              <a:defRPr/>
            </a:lvl1pPr>
          </a:lstStyle>
          <a:p>
            <a:r>
              <a:rPr kumimoji="0" lang="fr-FR"/>
              <a:t>Modifiez le style du titre</a:t>
            </a:r>
            <a:endParaRPr kumimoji="0" lang="en-US"/>
          </a:p>
        </p:txBody>
      </p:sp>
      <p:sp>
        <p:nvSpPr>
          <p:cNvPr id="3" name="Espace réservé du texte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4" name="Espace réservé du texte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5" name="Espace réservé du contenu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EDD37A08-AFF3-41B1-9073-CE568424192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e la date 2"/>
          <p:cNvSpPr>
            <a:spLocks noGrp="1"/>
          </p:cNvSpPr>
          <p:nvPr>
            <p:ph type="dt" sz="half" idx="10"/>
          </p:nvPr>
        </p:nvSpPr>
        <p:spPr/>
        <p:txBody>
          <a:bodyPr/>
          <a:lstStyle/>
          <a:p>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2A588690-8A4C-4FD2-B289-0EF85B102D5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BCF2E9E7-7197-46ED-B125-9E781DBABC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fr-FR"/>
              <a:t>Modifiez le style du titre</a:t>
            </a:r>
            <a:endParaRPr kumimoji="0" lang="en-US"/>
          </a:p>
        </p:txBody>
      </p:sp>
      <p:sp>
        <p:nvSpPr>
          <p:cNvPr id="3" name="Espace réservé du texte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4" name="Espace réservé du contenu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2C6F1347-FE9B-4DA1-8180-97CC37B6A4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fr-FR">
                <a:solidFill>
                  <a:schemeClr val="lt1"/>
                </a:solidFill>
                <a:latin typeface="+mn-lt"/>
                <a:ea typeface="+mn-ea"/>
                <a:cs typeface="+mn-cs"/>
              </a:rPr>
              <a:t>Cliquez sur l'icône pour ajouter une image</a:t>
            </a:r>
            <a:endParaRPr kumimoji="0" lang="en-US" dirty="0">
              <a:solidFill>
                <a:schemeClr val="lt1"/>
              </a:solidFill>
              <a:latin typeface="+mn-lt"/>
              <a:ea typeface="+mn-ea"/>
              <a:cs typeface="+mn-cs"/>
            </a:endParaRPr>
          </a:p>
        </p:txBody>
      </p:sp>
      <p:sp>
        <p:nvSpPr>
          <p:cNvPr id="4" name="Espace réservé du texte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5" name="Espace réservé de la date 4"/>
          <p:cNvSpPr>
            <a:spLocks noGrp="1"/>
          </p:cNvSpPr>
          <p:nvPr>
            <p:ph type="dt" sz="half" idx="10"/>
          </p:nvPr>
        </p:nvSpPr>
        <p:spPr/>
        <p:txBody>
          <a:bodyPr/>
          <a:lstStyle/>
          <a:p>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A838BBBC-97A8-4DA7-9128-8A878CA190C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accent2">
                <a:lumMod val="50000"/>
              </a:schemeClr>
            </a:gs>
            <a:gs pos="98000">
              <a:schemeClr val="accent1">
                <a:lumMod val="50000"/>
              </a:schemeClr>
            </a:gs>
            <a:gs pos="100000">
              <a:schemeClr val="accent1">
                <a:lumMod val="45000"/>
                <a:lumOff val="55000"/>
              </a:schemeClr>
            </a:gs>
            <a:gs pos="99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endParaRPr lang="en-US"/>
          </a:p>
        </p:txBody>
      </p:sp>
      <p:sp>
        <p:nvSpPr>
          <p:cNvPr id="3" name="Espace réservé du pied de page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Espace réservé du numéro de diapositive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8D7CA81E-4EE2-4338-874E-68FD8AF7328E}"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5" r:id="rId12"/>
    <p:sldLayoutId id="2147483746" r:id="rId13"/>
  </p:sldLayoutIdLst>
  <p:hf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wmf"/></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1410032" y="2879951"/>
            <a:ext cx="6400800" cy="1152128"/>
          </a:xfrm>
          <a:prstGeom prst="rect">
            <a:avLst/>
          </a:prstGeom>
          <a:noFill/>
          <a:ln w="9525">
            <a:noFill/>
            <a:miter lim="800000"/>
            <a:headEnd/>
            <a:tailEnd/>
          </a:ln>
          <a:effectLst/>
        </p:spPr>
        <p:txBody>
          <a:bodyPr/>
          <a:lstStyle/>
          <a:p>
            <a:pPr algn="ctr">
              <a:spcBef>
                <a:spcPct val="20000"/>
              </a:spcBef>
            </a:pPr>
            <a:endParaRPr lang="fr-FR" sz="2400" i="1" dirty="0">
              <a:effectLst>
                <a:outerShdw blurRad="38100" dist="38100" dir="2700000" algn="tl">
                  <a:srgbClr val="000000">
                    <a:alpha val="43137"/>
                  </a:srgbClr>
                </a:outerShdw>
              </a:effectLst>
              <a:latin typeface="Arial" charset="0"/>
            </a:endParaRPr>
          </a:p>
          <a:p>
            <a:pPr algn="ctr">
              <a:spcBef>
                <a:spcPct val="20000"/>
              </a:spcBef>
            </a:pPr>
            <a:r>
              <a:rPr lang="fr-FR" sz="2600" i="1" dirty="0" smtClean="0">
                <a:solidFill>
                  <a:srgbClr val="FFC000"/>
                </a:solidFill>
                <a:effectLst>
                  <a:outerShdw blurRad="38100" dist="38100" dir="2700000" algn="tl">
                    <a:srgbClr val="000000">
                      <a:alpha val="43137"/>
                    </a:srgbClr>
                  </a:outerShdw>
                </a:effectLst>
                <a:latin typeface="Arial" charset="0"/>
              </a:rPr>
              <a:t>Jean-Charles </a:t>
            </a:r>
            <a:r>
              <a:rPr lang="fr-FR" sz="2600" i="1" dirty="0">
                <a:solidFill>
                  <a:srgbClr val="FFC000"/>
                </a:solidFill>
                <a:effectLst>
                  <a:outerShdw blurRad="38100" dist="38100" dir="2700000" algn="tl">
                    <a:srgbClr val="000000">
                      <a:alpha val="43137"/>
                    </a:srgbClr>
                  </a:outerShdw>
                </a:effectLst>
                <a:latin typeface="Arial" charset="0"/>
              </a:rPr>
              <a:t>LAMIREL</a:t>
            </a:r>
          </a:p>
          <a:p>
            <a:pPr algn="ctr">
              <a:spcBef>
                <a:spcPct val="20000"/>
              </a:spcBef>
            </a:pPr>
            <a:endParaRPr lang="fr-FR" sz="2600" i="1" dirty="0">
              <a:effectLst>
                <a:outerShdw blurRad="38100" dist="38100" dir="2700000" algn="tl">
                  <a:srgbClr val="000000">
                    <a:alpha val="43137"/>
                  </a:srgbClr>
                </a:outerShdw>
              </a:effectLst>
              <a:latin typeface="Arial" charset="0"/>
            </a:endParaRPr>
          </a:p>
          <a:p>
            <a:pPr algn="ctr">
              <a:spcBef>
                <a:spcPct val="20000"/>
              </a:spcBef>
            </a:pPr>
            <a:r>
              <a:rPr lang="fr-FR" sz="2400" dirty="0">
                <a:solidFill>
                  <a:schemeClr val="bg1"/>
                </a:solidFill>
                <a:effectLst>
                  <a:outerShdw blurRad="38100" dist="38100" dir="2700000" algn="tl">
                    <a:srgbClr val="000000">
                      <a:alpha val="43137"/>
                    </a:srgbClr>
                  </a:outerShdw>
                </a:effectLst>
                <a:latin typeface="Arial" charset="0"/>
              </a:rPr>
              <a:t>Synalp-Team-LORIA</a:t>
            </a:r>
          </a:p>
          <a:p>
            <a:pPr algn="ctr">
              <a:spcBef>
                <a:spcPct val="20000"/>
              </a:spcBef>
            </a:pPr>
            <a:r>
              <a:rPr lang="fr-FR" sz="2400" dirty="0">
                <a:solidFill>
                  <a:schemeClr val="bg1"/>
                </a:solidFill>
                <a:effectLst>
                  <a:outerShdw blurRad="38100" dist="38100" dir="2700000" algn="tl">
                    <a:srgbClr val="000000">
                      <a:alpha val="43137"/>
                    </a:srgbClr>
                  </a:outerShdw>
                </a:effectLst>
                <a:latin typeface="Arial" charset="0"/>
              </a:rPr>
              <a:t>University of Strasbourg</a:t>
            </a:r>
          </a:p>
          <a:p>
            <a:pPr algn="ctr">
              <a:spcBef>
                <a:spcPct val="20000"/>
              </a:spcBef>
            </a:pPr>
            <a:r>
              <a:rPr lang="en-US" sz="2400" dirty="0">
                <a:solidFill>
                  <a:schemeClr val="bg1"/>
                </a:solidFill>
                <a:effectLst>
                  <a:outerShdw blurRad="38100" dist="38100" dir="2700000" algn="tl">
                    <a:srgbClr val="000000">
                      <a:alpha val="43137"/>
                    </a:srgbClr>
                  </a:outerShdw>
                </a:effectLst>
                <a:latin typeface="Arial" charset="0"/>
              </a:rPr>
              <a:t>WISELAB – DALIAN (Sea-sky Scholar)</a:t>
            </a:r>
            <a:endParaRPr lang="fr-FR" sz="2400" dirty="0">
              <a:solidFill>
                <a:schemeClr val="bg1"/>
              </a:solidFill>
              <a:effectLst>
                <a:outerShdw blurRad="38100" dist="38100" dir="2700000" algn="tl">
                  <a:srgbClr val="000000">
                    <a:alpha val="43137"/>
                  </a:srgbClr>
                </a:outerShdw>
              </a:effectLst>
              <a:latin typeface="Arial" charset="0"/>
            </a:endParaRPr>
          </a:p>
        </p:txBody>
      </p:sp>
      <p:sp>
        <p:nvSpPr>
          <p:cNvPr id="2" name="Rectangle 6"/>
          <p:cNvSpPr>
            <a:spLocks noChangeArrowheads="1"/>
          </p:cNvSpPr>
          <p:nvPr/>
        </p:nvSpPr>
        <p:spPr bwMode="auto">
          <a:xfrm>
            <a:off x="1411288" y="4458816"/>
            <a:ext cx="6400800" cy="1634480"/>
          </a:xfrm>
          <a:prstGeom prst="rect">
            <a:avLst/>
          </a:prstGeom>
          <a:noFill/>
          <a:ln w="9525">
            <a:noFill/>
            <a:miter lim="800000"/>
            <a:headEnd/>
            <a:tailEnd/>
          </a:ln>
          <a:effectLst/>
        </p:spPr>
        <p:txBody>
          <a:bodyPr/>
          <a:lstStyle/>
          <a:p>
            <a:pPr algn="ctr">
              <a:spcBef>
                <a:spcPct val="20000"/>
              </a:spcBef>
            </a:pPr>
            <a:endParaRPr lang="en-US" b="1" dirty="0">
              <a:latin typeface="Arial" charset="0"/>
            </a:endParaRPr>
          </a:p>
        </p:txBody>
      </p:sp>
      <p:sp>
        <p:nvSpPr>
          <p:cNvPr id="3" name="Title 2"/>
          <p:cNvSpPr>
            <a:spLocks noGrp="1"/>
          </p:cNvSpPr>
          <p:nvPr>
            <p:ph type="ctrTitle"/>
          </p:nvPr>
        </p:nvSpPr>
        <p:spPr>
          <a:xfrm>
            <a:off x="417240" y="1052736"/>
            <a:ext cx="8229600" cy="2016224"/>
          </a:xfrm>
          <a:solidFill>
            <a:schemeClr val="accent1">
              <a:lumMod val="20000"/>
              <a:lumOff val="80000"/>
            </a:schemeClr>
          </a:solidFill>
        </p:spPr>
        <p:txBody>
          <a:bodyPr>
            <a:normAutofit/>
          </a:bodyPr>
          <a:lstStyle/>
          <a:p>
            <a:r>
              <a:rPr lang="en-US" sz="3300" dirty="0" smtClean="0">
                <a:solidFill>
                  <a:schemeClr val="bg1"/>
                </a:solidFill>
                <a:effectLst/>
              </a:rPr>
              <a:t>A real life clustering example on complex  data</a:t>
            </a:r>
            <a:br>
              <a:rPr lang="en-US" sz="3300" dirty="0" smtClean="0">
                <a:solidFill>
                  <a:schemeClr val="bg1"/>
                </a:solidFill>
                <a:effectLst/>
              </a:rPr>
            </a:br>
            <a:endParaRPr lang="fr-FR" sz="3300" dirty="0"/>
          </a:p>
        </p:txBody>
      </p:sp>
    </p:spTree>
    <p:extLst>
      <p:ext uri="{BB962C8B-B14F-4D97-AF65-F5344CB8AC3E}">
        <p14:creationId xmlns:p14="http://schemas.microsoft.com/office/powerpoint/2010/main" val="481101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a:latin typeface="Arial" panose="020B0604020202020204" pitchFamily="34" charset="0"/>
                <a:cs typeface="Arial" panose="020B0604020202020204" pitchFamily="34" charset="0"/>
              </a:rPr>
              <a:t>A simple </a:t>
            </a:r>
            <a:r>
              <a:rPr lang="fr-FR" dirty="0" err="1">
                <a:latin typeface="Arial" panose="020B0604020202020204" pitchFamily="34" charset="0"/>
                <a:cs typeface="Arial" panose="020B0604020202020204" pitchFamily="34" charset="0"/>
              </a:rPr>
              <a:t>example</a:t>
            </a:r>
            <a:endParaRPr lang="fr-FR"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10</a:t>
            </a:fld>
            <a:endParaRPr lang="en-US"/>
          </a:p>
        </p:txBody>
      </p:sp>
      <p:sp>
        <p:nvSpPr>
          <p:cNvPr id="7" name="Rectangle 1027"/>
          <p:cNvSpPr txBox="1">
            <a:spLocks noChangeArrowheads="1"/>
          </p:cNvSpPr>
          <p:nvPr/>
        </p:nvSpPr>
        <p:spPr>
          <a:xfrm>
            <a:off x="109184" y="1124744"/>
            <a:ext cx="8783296"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500" kern="0" dirty="0">
                <a:latin typeface="+mn-lt"/>
                <a:cs typeface="Arial" pitchFamily="34" charset="0"/>
              </a:rPr>
              <a:t>We compute the average marginal values of Feature </a:t>
            </a:r>
            <a:br>
              <a:rPr lang="en-US" sz="2500" kern="0" dirty="0">
                <a:latin typeface="+mn-lt"/>
                <a:cs typeface="Arial" pitchFamily="34" charset="0"/>
              </a:rPr>
            </a:br>
            <a:r>
              <a:rPr lang="en-US" sz="2500" kern="0" dirty="0">
                <a:latin typeface="+mn-lt"/>
                <a:cs typeface="Arial" pitchFamily="34" charset="0"/>
              </a:rPr>
              <a:t>F-measure by feature (local) and the overall Feature </a:t>
            </a:r>
            <a:br>
              <a:rPr lang="en-US" sz="2500" kern="0" dirty="0">
                <a:latin typeface="+mn-lt"/>
                <a:cs typeface="Arial" pitchFamily="34" charset="0"/>
              </a:rPr>
            </a:br>
            <a:r>
              <a:rPr lang="en-US" sz="2500" kern="0" dirty="0">
                <a:latin typeface="+mn-lt"/>
                <a:cs typeface="Arial" pitchFamily="34" charset="0"/>
              </a:rPr>
              <a:t>F-measure for each class and each feature and each class</a:t>
            </a:r>
            <a:endParaRPr kumimoji="0" lang="en-US" sz="25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mc:AlternateContent xmlns:mc="http://schemas.openxmlformats.org/markup-compatibility/2006" xmlns:a14="http://schemas.microsoft.com/office/drawing/2010/main">
        <mc:Choice Requires="a14">
          <p:graphicFrame>
            <p:nvGraphicFramePr>
              <p:cNvPr id="9" name="Tableau 8"/>
              <p:cNvGraphicFramePr>
                <a:graphicFrameLocks noGrp="1"/>
              </p:cNvGraphicFramePr>
              <p:nvPr>
                <p:extLst>
                  <p:ext uri="{D42A27DB-BD31-4B8C-83A1-F6EECF244321}">
                    <p14:modId xmlns:p14="http://schemas.microsoft.com/office/powerpoint/2010/main" val="3420988922"/>
                  </p:ext>
                </p:extLst>
              </p:nvPr>
            </p:nvGraphicFramePr>
            <p:xfrm>
              <a:off x="395536" y="2564904"/>
              <a:ext cx="4176464" cy="2777440"/>
            </p:xfrm>
            <a:graphic>
              <a:graphicData uri="http://schemas.openxmlformats.org/drawingml/2006/table">
                <a:tbl>
                  <a:tblPr firstRow="1" bandRow="1">
                    <a:tableStyleId>{5C22544A-7EE6-4342-B048-85BDC9FD1C3A}</a:tableStyleId>
                  </a:tblPr>
                  <a:tblGrid>
                    <a:gridCol w="1044116">
                      <a:extLst>
                        <a:ext uri="{9D8B030D-6E8A-4147-A177-3AD203B41FA5}">
                          <a16:colId xmlns="" xmlns:a16="http://schemas.microsoft.com/office/drawing/2014/main" val="20000"/>
                        </a:ext>
                      </a:extLst>
                    </a:gridCol>
                    <a:gridCol w="1044116">
                      <a:extLst>
                        <a:ext uri="{9D8B030D-6E8A-4147-A177-3AD203B41FA5}">
                          <a16:colId xmlns="" xmlns:a16="http://schemas.microsoft.com/office/drawing/2014/main" val="20001"/>
                        </a:ext>
                      </a:extLst>
                    </a:gridCol>
                    <a:gridCol w="1044116">
                      <a:extLst>
                        <a:ext uri="{9D8B030D-6E8A-4147-A177-3AD203B41FA5}">
                          <a16:colId xmlns="" xmlns:a16="http://schemas.microsoft.com/office/drawing/2014/main" val="20002"/>
                        </a:ext>
                      </a:extLst>
                    </a:gridCol>
                    <a:gridCol w="1044116">
                      <a:extLst>
                        <a:ext uri="{9D8B030D-6E8A-4147-A177-3AD203B41FA5}">
                          <a16:colId xmlns="" xmlns:a16="http://schemas.microsoft.com/office/drawing/2014/main" val="20003"/>
                        </a:ext>
                      </a:extLst>
                    </a:gridCol>
                  </a:tblGrid>
                  <a:tr h="857200">
                    <a:tc>
                      <a:txBody>
                        <a:bodyPr/>
                        <a:lstStyle/>
                        <a:p>
                          <a:pPr algn="ctr"/>
                          <a:endParaRPr lang="fr-FR" sz="2400" dirty="0"/>
                        </a:p>
                      </a:txBody>
                      <a:tcPr/>
                    </a:tc>
                    <a:tc>
                      <a:txBody>
                        <a:bodyPr/>
                        <a:lstStyle/>
                        <a:p>
                          <a:pPr algn="ctr"/>
                          <a:r>
                            <a:rPr lang="fr-FR" sz="2000" dirty="0"/>
                            <a:t>F(</a:t>
                          </a:r>
                          <a:r>
                            <a:rPr lang="fr-FR" sz="2000" dirty="0" err="1"/>
                            <a:t>x,M</a:t>
                          </a:r>
                          <a:r>
                            <a:rPr lang="fr-FR" sz="20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a:t>F(</a:t>
                          </a:r>
                          <a:r>
                            <a:rPr lang="fr-FR" sz="2000" dirty="0" err="1"/>
                            <a:t>x,F</a:t>
                          </a:r>
                          <a:r>
                            <a:rPr lang="fr-FR" sz="2000" dirty="0"/>
                            <a:t>)</a:t>
                          </a: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fr-FR" sz="2000" b="1" i="1" baseline="0" smtClean="0">
                                        <a:latin typeface="Cambria Math" panose="02040503050406030204" pitchFamily="18" charset="0"/>
                                      </a:rPr>
                                    </m:ctrlPr>
                                  </m:accPr>
                                  <m:e>
                                    <m:r>
                                      <a:rPr lang="fr-FR" sz="2000" b="1" i="0" baseline="0" smtClean="0">
                                        <a:latin typeface="Cambria Math"/>
                                      </a:rPr>
                                      <m:t>𝐅</m:t>
                                    </m:r>
                                    <m:r>
                                      <a:rPr lang="fr-FR" sz="2000" b="1" i="0" baseline="0" smtClean="0">
                                        <a:latin typeface="Cambria Math"/>
                                      </a:rPr>
                                      <m:t>(</m:t>
                                    </m:r>
                                    <m:r>
                                      <a:rPr lang="fr-FR" sz="2000" b="1" i="0" baseline="0" smtClean="0">
                                        <a:latin typeface="Cambria Math"/>
                                      </a:rPr>
                                      <m:t>𝐱</m:t>
                                    </m:r>
                                    <m:r>
                                      <a:rPr lang="fr-FR" sz="2000" b="1" i="0" baseline="0" smtClean="0">
                                        <a:latin typeface="Cambria Math"/>
                                      </a:rPr>
                                      <m:t>,.)</m:t>
                                    </m:r>
                                  </m:e>
                                </m:acc>
                              </m:oMath>
                            </m:oMathPara>
                          </a14:m>
                          <a:endParaRPr lang="fr-FR" sz="2000" i="0" baseline="0" dirty="0"/>
                        </a:p>
                      </a:txBody>
                      <a:tcPr anchor="ctr"/>
                    </a:tc>
                    <a:extLst>
                      <a:ext uri="{0D108BD9-81ED-4DB2-BD59-A6C34878D82A}">
                        <a16:rowId xmlns="" xmlns:a16="http://schemas.microsoft.com/office/drawing/2014/main" val="10000"/>
                      </a:ext>
                    </a:extLst>
                  </a:tr>
                  <a:tr h="405766">
                    <a:tc>
                      <a:txBody>
                        <a:bodyPr/>
                        <a:lstStyle/>
                        <a:p>
                          <a:pPr algn="ctr"/>
                          <a:r>
                            <a:rPr lang="fr-FR" sz="1800" dirty="0" err="1"/>
                            <a:t>Hair</a:t>
                          </a:r>
                          <a:r>
                            <a:rPr lang="fr-FR" sz="1800" dirty="0"/>
                            <a:t>_</a:t>
                          </a:r>
                          <a:br>
                            <a:rPr lang="fr-FR" sz="1800" dirty="0"/>
                          </a:br>
                          <a:r>
                            <a:rPr lang="fr-FR" sz="1800" dirty="0" err="1"/>
                            <a:t>length</a:t>
                          </a:r>
                          <a:endParaRPr lang="fr-FR" sz="1800" dirty="0"/>
                        </a:p>
                      </a:txBody>
                      <a:tcPr/>
                    </a:tc>
                    <a:tc>
                      <a:txBody>
                        <a:bodyPr/>
                        <a:lstStyle/>
                        <a:p>
                          <a:pPr algn="ctr"/>
                          <a:r>
                            <a:rPr lang="fr-FR" sz="2400" dirty="0"/>
                            <a:t>0.39</a:t>
                          </a:r>
                        </a:p>
                      </a:txBody>
                      <a:tcPr/>
                    </a:tc>
                    <a:tc>
                      <a:txBody>
                        <a:bodyPr/>
                        <a:lstStyle/>
                        <a:p>
                          <a:pPr algn="ctr"/>
                          <a:r>
                            <a:rPr lang="fr-FR" sz="2400" dirty="0">
                              <a:solidFill>
                                <a:schemeClr val="bg1"/>
                              </a:solidFill>
                            </a:rPr>
                            <a:t>0.66</a:t>
                          </a:r>
                        </a:p>
                      </a:txBody>
                      <a:tcPr/>
                    </a:tc>
                    <a:tc>
                      <a:txBody>
                        <a:bodyPr/>
                        <a:lstStyle/>
                        <a:p>
                          <a:pPr algn="ctr"/>
                          <a:r>
                            <a:rPr lang="fr-FR" sz="2400" dirty="0"/>
                            <a:t>0.53</a:t>
                          </a:r>
                        </a:p>
                      </a:txBody>
                      <a:tcPr/>
                    </a:tc>
                    <a:extLst>
                      <a:ext uri="{0D108BD9-81ED-4DB2-BD59-A6C34878D82A}">
                        <a16:rowId xmlns="" xmlns:a16="http://schemas.microsoft.com/office/drawing/2014/main" val="10001"/>
                      </a:ext>
                    </a:extLst>
                  </a:tr>
                  <a:tr h="405766">
                    <a:tc>
                      <a:txBody>
                        <a:bodyPr/>
                        <a:lstStyle/>
                        <a:p>
                          <a:pPr algn="ctr"/>
                          <a:r>
                            <a:rPr lang="fr-FR" sz="1800" dirty="0" err="1"/>
                            <a:t>Shoes</a:t>
                          </a:r>
                          <a:r>
                            <a:rPr lang="fr-FR" sz="1800" dirty="0"/>
                            <a:t>_</a:t>
                          </a:r>
                        </a:p>
                        <a:p>
                          <a:pPr algn="ctr"/>
                          <a:r>
                            <a:rPr lang="fr-FR" sz="1800" dirty="0"/>
                            <a:t>size</a:t>
                          </a:r>
                        </a:p>
                      </a:txBody>
                      <a:tcPr/>
                    </a:tc>
                    <a:tc>
                      <a:txBody>
                        <a:bodyPr/>
                        <a:lstStyle/>
                        <a:p>
                          <a:pPr algn="ctr"/>
                          <a:r>
                            <a:rPr lang="fr-FR" sz="2400" dirty="0"/>
                            <a:t>0.48</a:t>
                          </a:r>
                        </a:p>
                      </a:txBody>
                      <a:tcPr/>
                    </a:tc>
                    <a:tc>
                      <a:txBody>
                        <a:bodyPr/>
                        <a:lstStyle/>
                        <a:p>
                          <a:pPr algn="ctr"/>
                          <a:r>
                            <a:rPr lang="fr-FR" sz="2400" dirty="0"/>
                            <a:t>0.22</a:t>
                          </a:r>
                        </a:p>
                      </a:txBody>
                      <a:tcPr/>
                    </a:tc>
                    <a:tc>
                      <a:txBody>
                        <a:bodyPr/>
                        <a:lstStyle/>
                        <a:p>
                          <a:pPr algn="ctr"/>
                          <a:r>
                            <a:rPr lang="fr-FR" sz="2400" dirty="0"/>
                            <a:t>0.35</a:t>
                          </a:r>
                        </a:p>
                      </a:txBody>
                      <a:tcPr/>
                    </a:tc>
                    <a:extLst>
                      <a:ext uri="{0D108BD9-81ED-4DB2-BD59-A6C34878D82A}">
                        <a16:rowId xmlns="" xmlns:a16="http://schemas.microsoft.com/office/drawing/2014/main" val="10002"/>
                      </a:ext>
                    </a:extLst>
                  </a:tr>
                  <a:tr h="405766">
                    <a:tc>
                      <a:txBody>
                        <a:bodyPr/>
                        <a:lstStyle/>
                        <a:p>
                          <a:pPr algn="ctr"/>
                          <a:r>
                            <a:rPr lang="fr-FR" sz="1800" dirty="0" err="1"/>
                            <a:t>Nose</a:t>
                          </a:r>
                          <a:r>
                            <a:rPr lang="fr-FR" sz="1800" dirty="0"/>
                            <a:t>_</a:t>
                          </a:r>
                        </a:p>
                        <a:p>
                          <a:pPr algn="ctr"/>
                          <a:r>
                            <a:rPr lang="fr-FR" sz="1800" dirty="0"/>
                            <a:t>size</a:t>
                          </a:r>
                        </a:p>
                      </a:txBody>
                      <a:tcPr/>
                    </a:tc>
                    <a:tc>
                      <a:txBody>
                        <a:bodyPr/>
                        <a:lstStyle/>
                        <a:p>
                          <a:pPr algn="ctr"/>
                          <a:r>
                            <a:rPr lang="fr-FR" sz="2400" dirty="0"/>
                            <a:t>0,3</a:t>
                          </a:r>
                        </a:p>
                      </a:txBody>
                      <a:tcPr anchor="ctr"/>
                    </a:tc>
                    <a:tc>
                      <a:txBody>
                        <a:bodyPr/>
                        <a:lstStyle/>
                        <a:p>
                          <a:pPr algn="ctr"/>
                          <a:r>
                            <a:rPr lang="fr-FR" sz="2400" dirty="0"/>
                            <a:t>0,24</a:t>
                          </a:r>
                        </a:p>
                      </a:txBody>
                      <a:tcPr anchor="ctr"/>
                    </a:tc>
                    <a:tc>
                      <a:txBody>
                        <a:bodyPr/>
                        <a:lstStyle/>
                        <a:p>
                          <a:pPr algn="ctr"/>
                          <a:r>
                            <a:rPr lang="fr-FR" sz="2400" dirty="0"/>
                            <a:t>0,27</a:t>
                          </a:r>
                        </a:p>
                      </a:txBody>
                      <a:tcPr anchor="ctr"/>
                    </a:tc>
                    <a:extLst>
                      <a:ext uri="{0D108BD9-81ED-4DB2-BD59-A6C34878D82A}">
                        <a16:rowId xmlns="" xmlns:a16="http://schemas.microsoft.com/office/drawing/2014/main" val="10003"/>
                      </a:ext>
                    </a:extLst>
                  </a:tr>
                </a:tbl>
              </a:graphicData>
            </a:graphic>
          </p:graphicFrame>
        </mc:Choice>
        <mc:Fallback xmlns="">
          <p:graphicFrame>
            <p:nvGraphicFramePr>
              <p:cNvPr id="9" name="Tableau 8"/>
              <p:cNvGraphicFramePr>
                <a:graphicFrameLocks noGrp="1"/>
              </p:cNvGraphicFramePr>
              <p:nvPr>
                <p:extLst>
                  <p:ext uri="{D42A27DB-BD31-4B8C-83A1-F6EECF244321}">
                    <p14:modId xmlns:p14="http://schemas.microsoft.com/office/powerpoint/2010/main" val="3420988922"/>
                  </p:ext>
                </p:extLst>
              </p:nvPr>
            </p:nvGraphicFramePr>
            <p:xfrm>
              <a:off x="395536" y="2564904"/>
              <a:ext cx="4176464" cy="2777440"/>
            </p:xfrm>
            <a:graphic>
              <a:graphicData uri="http://schemas.openxmlformats.org/drawingml/2006/table">
                <a:tbl>
                  <a:tblPr firstRow="1" bandRow="1">
                    <a:tableStyleId>{5C22544A-7EE6-4342-B048-85BDC9FD1C3A}</a:tableStyleId>
                  </a:tblPr>
                  <a:tblGrid>
                    <a:gridCol w="1044116"/>
                    <a:gridCol w="1044116"/>
                    <a:gridCol w="1044116"/>
                    <a:gridCol w="1044116"/>
                  </a:tblGrid>
                  <a:tr h="857200">
                    <a:tc>
                      <a:txBody>
                        <a:bodyPr/>
                        <a:lstStyle/>
                        <a:p>
                          <a:pPr algn="ctr"/>
                          <a:endParaRPr lang="fr-FR" sz="2400" dirty="0"/>
                        </a:p>
                      </a:txBody>
                      <a:tcPr/>
                    </a:tc>
                    <a:tc>
                      <a:txBody>
                        <a:bodyPr/>
                        <a:lstStyle/>
                        <a:p>
                          <a:pPr algn="ctr"/>
                          <a:r>
                            <a:rPr lang="fr-FR" sz="2000" dirty="0" smtClean="0"/>
                            <a:t>F(</a:t>
                          </a:r>
                          <a:r>
                            <a:rPr lang="fr-FR" sz="2000" dirty="0" err="1" smtClean="0"/>
                            <a:t>x,M</a:t>
                          </a:r>
                          <a:r>
                            <a:rPr lang="fr-FR" sz="2000" dirty="0" smtClean="0"/>
                            <a:t>)</a:t>
                          </a:r>
                          <a:endParaRPr lang="fr-FR"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smtClean="0"/>
                            <a:t>F(</a:t>
                          </a:r>
                          <a:r>
                            <a:rPr lang="fr-FR" sz="2000" dirty="0" err="1" smtClean="0"/>
                            <a:t>x,F</a:t>
                          </a:r>
                          <a:r>
                            <a:rPr lang="fr-FR" sz="2000" dirty="0" smtClean="0"/>
                            <a:t>)</a:t>
                          </a:r>
                        </a:p>
                      </a:txBody>
                      <a:tcPr anchor="ctr"/>
                    </a:tc>
                    <a:tc>
                      <a:txBody>
                        <a:bodyPr/>
                        <a:lstStyle/>
                        <a:p>
                          <a:endParaRPr lang="fr-FR"/>
                        </a:p>
                      </a:txBody>
                      <a:tcPr anchor="ctr">
                        <a:blipFill rotWithShape="1">
                          <a:blip r:embed="rId2"/>
                          <a:stretch>
                            <a:fillRect l="-301170" t="-714" b="-237143"/>
                          </a:stretch>
                        </a:blipFill>
                      </a:tcPr>
                    </a:tc>
                  </a:tr>
                  <a:tr h="640080">
                    <a:tc>
                      <a:txBody>
                        <a:bodyPr/>
                        <a:lstStyle/>
                        <a:p>
                          <a:pPr algn="ctr"/>
                          <a:r>
                            <a:rPr lang="fr-FR" sz="1800" dirty="0" err="1" smtClean="0"/>
                            <a:t>Hair</a:t>
                          </a:r>
                          <a:r>
                            <a:rPr lang="fr-FR" sz="1800" dirty="0" smtClean="0"/>
                            <a:t>_</a:t>
                          </a:r>
                          <a:r>
                            <a:rPr lang="fr-FR" sz="1800" dirty="0" smtClean="0"/>
                            <a:t/>
                          </a:r>
                          <a:br>
                            <a:rPr lang="fr-FR" sz="1800" dirty="0" smtClean="0"/>
                          </a:br>
                          <a:r>
                            <a:rPr lang="fr-FR" sz="1800" dirty="0" err="1" smtClean="0"/>
                            <a:t>length</a:t>
                          </a:r>
                          <a:endParaRPr lang="fr-FR" sz="1800" dirty="0"/>
                        </a:p>
                      </a:txBody>
                      <a:tcPr/>
                    </a:tc>
                    <a:tc>
                      <a:txBody>
                        <a:bodyPr/>
                        <a:lstStyle/>
                        <a:p>
                          <a:pPr algn="ctr"/>
                          <a:r>
                            <a:rPr lang="fr-FR" sz="2400" dirty="0" smtClean="0"/>
                            <a:t>0.39</a:t>
                          </a:r>
                          <a:endParaRPr lang="fr-FR" sz="2400" dirty="0"/>
                        </a:p>
                      </a:txBody>
                      <a:tcPr/>
                    </a:tc>
                    <a:tc>
                      <a:txBody>
                        <a:bodyPr/>
                        <a:lstStyle/>
                        <a:p>
                          <a:pPr algn="ctr"/>
                          <a:r>
                            <a:rPr lang="fr-FR" sz="2400" dirty="0" smtClean="0">
                              <a:solidFill>
                                <a:schemeClr val="bg1"/>
                              </a:solidFill>
                            </a:rPr>
                            <a:t>0.66</a:t>
                          </a:r>
                          <a:endParaRPr lang="fr-FR" sz="2400" dirty="0">
                            <a:solidFill>
                              <a:schemeClr val="bg1"/>
                            </a:solidFill>
                          </a:endParaRPr>
                        </a:p>
                      </a:txBody>
                      <a:tcPr/>
                    </a:tc>
                    <a:tc>
                      <a:txBody>
                        <a:bodyPr/>
                        <a:lstStyle/>
                        <a:p>
                          <a:pPr algn="ctr"/>
                          <a:r>
                            <a:rPr lang="fr-FR" sz="2400" dirty="0" smtClean="0"/>
                            <a:t>0.53</a:t>
                          </a:r>
                          <a:endParaRPr lang="fr-FR" sz="2400" dirty="0"/>
                        </a:p>
                      </a:txBody>
                      <a:tcPr/>
                    </a:tc>
                  </a:tr>
                  <a:tr h="640080">
                    <a:tc>
                      <a:txBody>
                        <a:bodyPr/>
                        <a:lstStyle/>
                        <a:p>
                          <a:pPr algn="ctr"/>
                          <a:r>
                            <a:rPr lang="fr-FR" sz="1800" dirty="0" err="1" smtClean="0"/>
                            <a:t>Shoes</a:t>
                          </a:r>
                          <a:r>
                            <a:rPr lang="fr-FR" sz="1800" dirty="0" smtClean="0"/>
                            <a:t>_</a:t>
                          </a:r>
                        </a:p>
                        <a:p>
                          <a:pPr algn="ctr"/>
                          <a:r>
                            <a:rPr lang="fr-FR" sz="1800" dirty="0" smtClean="0"/>
                            <a:t>size</a:t>
                          </a:r>
                          <a:endParaRPr lang="fr-FR" sz="1800" dirty="0"/>
                        </a:p>
                      </a:txBody>
                      <a:tcPr/>
                    </a:tc>
                    <a:tc>
                      <a:txBody>
                        <a:bodyPr/>
                        <a:lstStyle/>
                        <a:p>
                          <a:pPr algn="ctr"/>
                          <a:r>
                            <a:rPr lang="fr-FR" sz="2400" dirty="0" smtClean="0"/>
                            <a:t>0.48</a:t>
                          </a:r>
                          <a:endParaRPr lang="fr-FR" sz="2400" dirty="0"/>
                        </a:p>
                      </a:txBody>
                      <a:tcPr/>
                    </a:tc>
                    <a:tc>
                      <a:txBody>
                        <a:bodyPr/>
                        <a:lstStyle/>
                        <a:p>
                          <a:pPr algn="ctr"/>
                          <a:r>
                            <a:rPr lang="fr-FR" sz="2400" dirty="0" smtClean="0"/>
                            <a:t>0.22</a:t>
                          </a:r>
                          <a:endParaRPr lang="fr-FR" sz="2400" dirty="0"/>
                        </a:p>
                      </a:txBody>
                      <a:tcPr/>
                    </a:tc>
                    <a:tc>
                      <a:txBody>
                        <a:bodyPr/>
                        <a:lstStyle/>
                        <a:p>
                          <a:pPr algn="ctr"/>
                          <a:r>
                            <a:rPr lang="fr-FR" sz="2400" dirty="0" smtClean="0"/>
                            <a:t>0.35</a:t>
                          </a:r>
                          <a:endParaRPr lang="fr-FR" sz="2400" dirty="0"/>
                        </a:p>
                      </a:txBody>
                      <a:tcPr/>
                    </a:tc>
                  </a:tr>
                  <a:tr h="640080">
                    <a:tc>
                      <a:txBody>
                        <a:bodyPr/>
                        <a:lstStyle/>
                        <a:p>
                          <a:pPr algn="ctr"/>
                          <a:r>
                            <a:rPr lang="fr-FR" sz="1800" dirty="0" err="1" smtClean="0"/>
                            <a:t>Nose</a:t>
                          </a:r>
                          <a:r>
                            <a:rPr lang="fr-FR" sz="1800" dirty="0" smtClean="0"/>
                            <a:t>_</a:t>
                          </a:r>
                        </a:p>
                        <a:p>
                          <a:pPr algn="ctr"/>
                          <a:r>
                            <a:rPr lang="fr-FR" sz="1800" dirty="0" smtClean="0"/>
                            <a:t>size</a:t>
                          </a:r>
                          <a:endParaRPr lang="fr-FR" sz="1800" dirty="0"/>
                        </a:p>
                      </a:txBody>
                      <a:tcPr/>
                    </a:tc>
                    <a:tc>
                      <a:txBody>
                        <a:bodyPr/>
                        <a:lstStyle/>
                        <a:p>
                          <a:pPr algn="ctr"/>
                          <a:r>
                            <a:rPr lang="fr-FR" sz="2400" dirty="0" smtClean="0"/>
                            <a:t>0,3</a:t>
                          </a:r>
                          <a:endParaRPr lang="fr-FR" sz="2400" dirty="0"/>
                        </a:p>
                      </a:txBody>
                      <a:tcPr anchor="ctr"/>
                    </a:tc>
                    <a:tc>
                      <a:txBody>
                        <a:bodyPr/>
                        <a:lstStyle/>
                        <a:p>
                          <a:pPr algn="ctr"/>
                          <a:r>
                            <a:rPr lang="fr-FR" sz="2400" dirty="0" smtClean="0"/>
                            <a:t>0,24</a:t>
                          </a:r>
                          <a:endParaRPr lang="fr-FR" sz="2400" dirty="0"/>
                        </a:p>
                      </a:txBody>
                      <a:tcPr anchor="ctr"/>
                    </a:tc>
                    <a:tc>
                      <a:txBody>
                        <a:bodyPr/>
                        <a:lstStyle/>
                        <a:p>
                          <a:pPr algn="ctr"/>
                          <a:r>
                            <a:rPr lang="fr-FR" sz="2400" dirty="0" smtClean="0"/>
                            <a:t>0,27</a:t>
                          </a:r>
                          <a:endParaRPr lang="fr-FR" sz="2400" dirty="0"/>
                        </a:p>
                      </a:txBody>
                      <a:tcPr anchor="ctr"/>
                    </a:tc>
                  </a:tr>
                </a:tbl>
              </a:graphicData>
            </a:graphic>
          </p:graphicFrame>
        </mc:Fallback>
      </mc:AlternateContent>
      <p:sp>
        <p:nvSpPr>
          <p:cNvPr id="11" name="ZoneTexte 10"/>
          <p:cNvSpPr txBox="1"/>
          <p:nvPr/>
        </p:nvSpPr>
        <p:spPr>
          <a:xfrm>
            <a:off x="4927725" y="2492896"/>
            <a:ext cx="2781531" cy="2185214"/>
          </a:xfrm>
          <a:prstGeom prst="rect">
            <a:avLst/>
          </a:prstGeom>
          <a:noFill/>
        </p:spPr>
        <p:txBody>
          <a:bodyPr wrap="none" rtlCol="0">
            <a:spAutoFit/>
          </a:bodyPr>
          <a:lstStyle/>
          <a:p>
            <a:r>
              <a:rPr lang="fr-FR" sz="1800" dirty="0"/>
              <a:t>The </a:t>
            </a:r>
            <a:r>
              <a:rPr lang="fr-FR" sz="1800" dirty="0" err="1"/>
              <a:t>features</a:t>
            </a:r>
            <a:r>
              <a:rPr lang="fr-FR" sz="1800" dirty="0"/>
              <a:t> </a:t>
            </a:r>
            <a:r>
              <a:rPr lang="fr-FR" sz="1800" dirty="0" err="1"/>
              <a:t>whose</a:t>
            </a:r>
            <a:endParaRPr lang="fr-FR" sz="1800" dirty="0"/>
          </a:p>
          <a:p>
            <a:r>
              <a:rPr lang="fr-FR" sz="1800" dirty="0" err="1"/>
              <a:t>Feature</a:t>
            </a:r>
            <a:r>
              <a:rPr lang="fr-FR" sz="1800" dirty="0"/>
              <a:t> F-</a:t>
            </a:r>
            <a:r>
              <a:rPr lang="fr-FR" sz="1800" dirty="0" err="1"/>
              <a:t>measure</a:t>
            </a:r>
            <a:r>
              <a:rPr lang="fr-FR" sz="1800" dirty="0"/>
              <a:t> </a:t>
            </a:r>
            <a:r>
              <a:rPr lang="fr-FR" sz="1800" dirty="0" err="1"/>
              <a:t>is</a:t>
            </a:r>
            <a:r>
              <a:rPr lang="fr-FR" sz="1800" dirty="0"/>
              <a:t> </a:t>
            </a:r>
            <a:r>
              <a:rPr lang="fr-FR" sz="1800" dirty="0" err="1"/>
              <a:t>under</a:t>
            </a:r>
            <a:endParaRPr lang="fr-FR" sz="1800" dirty="0"/>
          </a:p>
          <a:p>
            <a:r>
              <a:rPr lang="fr-FR" sz="1800" dirty="0"/>
              <a:t>the global </a:t>
            </a:r>
            <a:r>
              <a:rPr lang="fr-FR" sz="1800" dirty="0" err="1"/>
              <a:t>Feature</a:t>
            </a:r>
            <a:r>
              <a:rPr lang="fr-FR" sz="1800" dirty="0"/>
              <a:t> F-mesure</a:t>
            </a:r>
          </a:p>
          <a:p>
            <a:r>
              <a:rPr lang="fr-FR" sz="1800" dirty="0" err="1"/>
              <a:t>average</a:t>
            </a:r>
            <a:r>
              <a:rPr lang="fr-FR" sz="1800" dirty="0"/>
              <a:t> are </a:t>
            </a:r>
            <a:r>
              <a:rPr lang="fr-FR" sz="1800" dirty="0" err="1"/>
              <a:t>removed</a:t>
            </a:r>
            <a:endParaRPr lang="fr-FR" sz="1800" dirty="0"/>
          </a:p>
          <a:p>
            <a:endParaRPr lang="fr-FR" sz="600" dirty="0"/>
          </a:p>
          <a:p>
            <a:pPr marL="342900" indent="-342900">
              <a:buFont typeface="Symbol"/>
              <a:buChar char="Þ"/>
            </a:pPr>
            <a:r>
              <a:rPr lang="fr-FR" sz="1800" dirty="0" err="1">
                <a:solidFill>
                  <a:srgbClr val="FFC000"/>
                </a:solidFill>
              </a:rPr>
              <a:t>Nose_size</a:t>
            </a:r>
            <a:r>
              <a:rPr lang="fr-FR" sz="1800" dirty="0">
                <a:solidFill>
                  <a:srgbClr val="FFC000"/>
                </a:solidFill>
              </a:rPr>
              <a:t> </a:t>
            </a:r>
            <a:r>
              <a:rPr lang="fr-FR" sz="1800" dirty="0" err="1">
                <a:solidFill>
                  <a:srgbClr val="FFC000"/>
                </a:solidFill>
              </a:rPr>
              <a:t>is</a:t>
            </a:r>
            <a:r>
              <a:rPr lang="fr-FR" sz="1800" dirty="0">
                <a:solidFill>
                  <a:srgbClr val="FFC000"/>
                </a:solidFill>
              </a:rPr>
              <a:t> </a:t>
            </a:r>
            <a:r>
              <a:rPr lang="fr-FR" sz="1800" dirty="0" err="1">
                <a:solidFill>
                  <a:srgbClr val="FFC000"/>
                </a:solidFill>
              </a:rPr>
              <a:t>removed</a:t>
            </a:r>
            <a:r>
              <a:rPr lang="fr-FR" sz="1800" dirty="0">
                <a:solidFill>
                  <a:srgbClr val="FFC000"/>
                </a:solidFill>
              </a:rPr>
              <a:t> </a:t>
            </a:r>
          </a:p>
          <a:p>
            <a:endParaRPr lang="fr-FR" dirty="0"/>
          </a:p>
          <a:p>
            <a:endParaRPr lang="fr-FR" dirty="0"/>
          </a:p>
        </p:txBody>
      </p:sp>
      <p:sp>
        <p:nvSpPr>
          <p:cNvPr id="16" name="ZoneTexte 15"/>
          <p:cNvSpPr txBox="1"/>
          <p:nvPr/>
        </p:nvSpPr>
        <p:spPr>
          <a:xfrm>
            <a:off x="4896101" y="4293096"/>
            <a:ext cx="3935501" cy="2123658"/>
          </a:xfrm>
          <a:prstGeom prst="rect">
            <a:avLst/>
          </a:prstGeom>
          <a:noFill/>
        </p:spPr>
        <p:txBody>
          <a:bodyPr wrap="none" rtlCol="0">
            <a:spAutoFit/>
          </a:bodyPr>
          <a:lstStyle/>
          <a:p>
            <a:r>
              <a:rPr lang="fr-FR" sz="1800" dirty="0"/>
              <a:t>The </a:t>
            </a:r>
            <a:r>
              <a:rPr lang="fr-FR" sz="1800" dirty="0" err="1"/>
              <a:t>remaining</a:t>
            </a:r>
            <a:r>
              <a:rPr lang="fr-FR" sz="1800" dirty="0"/>
              <a:t> (i.e. </a:t>
            </a:r>
            <a:r>
              <a:rPr lang="fr-FR" sz="1800" dirty="0" err="1"/>
              <a:t>selected</a:t>
            </a:r>
            <a:r>
              <a:rPr lang="fr-FR" sz="1800" dirty="0"/>
              <a:t>) </a:t>
            </a:r>
            <a:r>
              <a:rPr lang="fr-FR" sz="1800" dirty="0" err="1"/>
              <a:t>features</a:t>
            </a:r>
            <a:endParaRPr lang="fr-FR" sz="1800" dirty="0"/>
          </a:p>
          <a:p>
            <a:r>
              <a:rPr lang="fr-FR" sz="1800" dirty="0" err="1"/>
              <a:t>whose</a:t>
            </a:r>
            <a:r>
              <a:rPr lang="fr-FR" sz="1800" dirty="0"/>
              <a:t> F-</a:t>
            </a:r>
            <a:r>
              <a:rPr lang="fr-FR" sz="1800" dirty="0" err="1"/>
              <a:t>measure</a:t>
            </a:r>
            <a:r>
              <a:rPr lang="fr-FR" sz="1800" dirty="0"/>
              <a:t> </a:t>
            </a:r>
            <a:r>
              <a:rPr lang="fr-FR" sz="1800" dirty="0" err="1"/>
              <a:t>is</a:t>
            </a:r>
            <a:r>
              <a:rPr lang="fr-FR" sz="1800" dirty="0"/>
              <a:t> over </a:t>
            </a:r>
          </a:p>
          <a:p>
            <a:r>
              <a:rPr lang="fr-FR" sz="1800" dirty="0"/>
              <a:t>marginal </a:t>
            </a:r>
            <a:r>
              <a:rPr lang="fr-FR" sz="1800" dirty="0" err="1"/>
              <a:t>average</a:t>
            </a:r>
            <a:r>
              <a:rPr lang="fr-FR" sz="1800" dirty="0"/>
              <a:t> in one class</a:t>
            </a:r>
          </a:p>
          <a:p>
            <a:r>
              <a:rPr lang="fr-FR" sz="1800" dirty="0"/>
              <a:t>are </a:t>
            </a:r>
            <a:r>
              <a:rPr lang="fr-FR" sz="1800" dirty="0" err="1"/>
              <a:t>considered</a:t>
            </a:r>
            <a:r>
              <a:rPr lang="fr-FR" sz="1800" dirty="0"/>
              <a:t> as active in </a:t>
            </a:r>
          </a:p>
          <a:p>
            <a:r>
              <a:rPr lang="fr-FR" sz="1800" dirty="0" err="1"/>
              <a:t>this</a:t>
            </a:r>
            <a:r>
              <a:rPr lang="fr-FR" sz="1800" dirty="0"/>
              <a:t> class</a:t>
            </a:r>
          </a:p>
          <a:p>
            <a:endParaRPr lang="fr-FR" sz="600" dirty="0"/>
          </a:p>
          <a:p>
            <a:r>
              <a:rPr lang="fr-FR" sz="1800" b="1" dirty="0">
                <a:solidFill>
                  <a:srgbClr val="00B0F0"/>
                </a:solidFill>
              </a:rPr>
              <a:t>=&gt; </a:t>
            </a:r>
            <a:r>
              <a:rPr lang="fr-FR" sz="1800" b="1" dirty="0" err="1">
                <a:solidFill>
                  <a:srgbClr val="00B0F0"/>
                </a:solidFill>
              </a:rPr>
              <a:t>Shoes_size</a:t>
            </a:r>
            <a:r>
              <a:rPr lang="fr-FR" sz="1800" b="1" dirty="0">
                <a:solidFill>
                  <a:srgbClr val="00B0F0"/>
                </a:solidFill>
              </a:rPr>
              <a:t> </a:t>
            </a:r>
            <a:r>
              <a:rPr lang="fr-FR" sz="1800" b="1" dirty="0" err="1">
                <a:solidFill>
                  <a:srgbClr val="00B0F0"/>
                </a:solidFill>
              </a:rPr>
              <a:t>is</a:t>
            </a:r>
            <a:r>
              <a:rPr lang="fr-FR" sz="1800" b="1" dirty="0">
                <a:solidFill>
                  <a:srgbClr val="00B0F0"/>
                </a:solidFill>
              </a:rPr>
              <a:t> active in Men class</a:t>
            </a:r>
          </a:p>
          <a:p>
            <a:r>
              <a:rPr lang="fr-FR" sz="1800" dirty="0">
                <a:solidFill>
                  <a:srgbClr val="7E6000"/>
                </a:solidFill>
              </a:rPr>
              <a:t>=&gt; </a:t>
            </a:r>
            <a:r>
              <a:rPr lang="fr-FR" sz="1800" dirty="0" err="1">
                <a:solidFill>
                  <a:srgbClr val="7E6000"/>
                </a:solidFill>
              </a:rPr>
              <a:t>Hair_length</a:t>
            </a:r>
            <a:r>
              <a:rPr lang="fr-FR" sz="1800" dirty="0">
                <a:solidFill>
                  <a:srgbClr val="7E6000"/>
                </a:solidFill>
              </a:rPr>
              <a:t> </a:t>
            </a:r>
            <a:r>
              <a:rPr lang="fr-FR" sz="1800" dirty="0" err="1">
                <a:solidFill>
                  <a:srgbClr val="7E6000"/>
                </a:solidFill>
              </a:rPr>
              <a:t>is</a:t>
            </a:r>
            <a:r>
              <a:rPr lang="fr-FR" sz="1800" dirty="0">
                <a:solidFill>
                  <a:srgbClr val="7E6000"/>
                </a:solidFill>
              </a:rPr>
              <a:t> active in </a:t>
            </a:r>
            <a:r>
              <a:rPr lang="fr-FR" sz="1800" dirty="0" err="1">
                <a:solidFill>
                  <a:srgbClr val="7E6000"/>
                </a:solidFill>
              </a:rPr>
              <a:t>Women</a:t>
            </a:r>
            <a:r>
              <a:rPr lang="fr-FR" sz="1800" dirty="0">
                <a:solidFill>
                  <a:srgbClr val="7E6000"/>
                </a:solidFill>
              </a:rPr>
              <a:t> class</a:t>
            </a:r>
          </a:p>
        </p:txBody>
      </p:sp>
      <p:sp>
        <p:nvSpPr>
          <p:cNvPr id="17" name="Rectangle 16"/>
          <p:cNvSpPr/>
          <p:nvPr/>
        </p:nvSpPr>
        <p:spPr>
          <a:xfrm>
            <a:off x="2555776" y="3429000"/>
            <a:ext cx="864096" cy="419561"/>
          </a:xfrm>
          <a:prstGeom prst="rect">
            <a:avLst/>
          </a:prstGeom>
          <a:noFill/>
          <a:ln w="38100">
            <a:solidFill>
              <a:srgbClr val="A8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547664" y="4064585"/>
            <a:ext cx="864096" cy="41956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graphicFrame>
            <p:nvGraphicFramePr>
              <p:cNvPr id="19" name="Tableau 18"/>
              <p:cNvGraphicFramePr>
                <a:graphicFrameLocks noGrp="1"/>
              </p:cNvGraphicFramePr>
              <p:nvPr>
                <p:extLst>
                  <p:ext uri="{D42A27DB-BD31-4B8C-83A1-F6EECF244321}">
                    <p14:modId xmlns:p14="http://schemas.microsoft.com/office/powerpoint/2010/main" val="1588911512"/>
                  </p:ext>
                </p:extLst>
              </p:nvPr>
            </p:nvGraphicFramePr>
            <p:xfrm>
              <a:off x="1943708" y="5426968"/>
              <a:ext cx="1044116" cy="1314400"/>
            </p:xfrm>
            <a:graphic>
              <a:graphicData uri="http://schemas.openxmlformats.org/drawingml/2006/table">
                <a:tbl>
                  <a:tblPr firstRow="1" bandRow="1">
                    <a:tableStyleId>{5C22544A-7EE6-4342-B048-85BDC9FD1C3A}</a:tableStyleId>
                  </a:tblPr>
                  <a:tblGrid>
                    <a:gridCol w="1044116">
                      <a:extLst>
                        <a:ext uri="{9D8B030D-6E8A-4147-A177-3AD203B41FA5}">
                          <a16:colId xmlns="" xmlns:a16="http://schemas.microsoft.com/office/drawing/2014/main" val="20000"/>
                        </a:ext>
                      </a:extLst>
                    </a:gridCol>
                  </a:tblGrid>
                  <a:tr h="857200">
                    <a:tc>
                      <a:txBody>
                        <a:bodyPr/>
                        <a:lstStyle/>
                        <a:p>
                          <a:pPr algn="ctr"/>
                          <a14:m>
                            <m:oMathPara xmlns:m="http://schemas.openxmlformats.org/officeDocument/2006/math">
                              <m:oMathParaPr>
                                <m:jc m:val="centerGroup"/>
                              </m:oMathParaPr>
                              <m:oMath xmlns:m="http://schemas.openxmlformats.org/officeDocument/2006/math">
                                <m:acc>
                                  <m:accPr>
                                    <m:chr m:val="̅"/>
                                    <m:ctrlPr>
                                      <a:rPr lang="fr-FR" sz="2000" b="1" i="1" baseline="0" smtClean="0">
                                        <a:latin typeface="Cambria Math" panose="02040503050406030204" pitchFamily="18" charset="0"/>
                                      </a:rPr>
                                    </m:ctrlPr>
                                  </m:accPr>
                                  <m:e>
                                    <m:r>
                                      <a:rPr lang="fr-FR" sz="2000" b="1" i="0" baseline="0" smtClean="0">
                                        <a:latin typeface="Cambria Math"/>
                                      </a:rPr>
                                      <m:t>𝐅</m:t>
                                    </m:r>
                                    <m:r>
                                      <a:rPr lang="fr-FR" sz="2000" b="1" i="0" baseline="0" smtClean="0">
                                        <a:latin typeface="Cambria Math"/>
                                      </a:rPr>
                                      <m:t>(.,.)</m:t>
                                    </m:r>
                                  </m:e>
                                </m:acc>
                              </m:oMath>
                            </m:oMathPara>
                          </a14:m>
                          <a:endParaRPr lang="fr-FR" sz="2000" i="0" baseline="0" dirty="0"/>
                        </a:p>
                      </a:txBody>
                      <a:tcPr anchor="ctr"/>
                    </a:tc>
                    <a:extLst>
                      <a:ext uri="{0D108BD9-81ED-4DB2-BD59-A6C34878D82A}">
                        <a16:rowId xmlns="" xmlns:a16="http://schemas.microsoft.com/office/drawing/2014/main" val="10000"/>
                      </a:ext>
                    </a:extLst>
                  </a:tr>
                  <a:tr h="405766">
                    <a:tc>
                      <a:txBody>
                        <a:bodyPr/>
                        <a:lstStyle/>
                        <a:p>
                          <a:pPr algn="ctr"/>
                          <a:r>
                            <a:rPr lang="fr-FR" sz="2400" dirty="0">
                              <a:solidFill>
                                <a:srgbClr val="FF0000"/>
                              </a:solidFill>
                            </a:rPr>
                            <a:t>0.38</a:t>
                          </a:r>
                        </a:p>
                      </a:txBody>
                      <a:tcPr/>
                    </a:tc>
                    <a:extLst>
                      <a:ext uri="{0D108BD9-81ED-4DB2-BD59-A6C34878D82A}">
                        <a16:rowId xmlns="" xmlns:a16="http://schemas.microsoft.com/office/drawing/2014/main" val="10001"/>
                      </a:ext>
                    </a:extLst>
                  </a:tr>
                </a:tbl>
              </a:graphicData>
            </a:graphic>
          </p:graphicFrame>
        </mc:Choice>
        <mc:Fallback xmlns="">
          <p:graphicFrame>
            <p:nvGraphicFramePr>
              <p:cNvPr id="19" name="Tableau 18"/>
              <p:cNvGraphicFramePr>
                <a:graphicFrameLocks noGrp="1"/>
              </p:cNvGraphicFramePr>
              <p:nvPr>
                <p:extLst>
                  <p:ext uri="{D42A27DB-BD31-4B8C-83A1-F6EECF244321}">
                    <p14:modId xmlns:p14="http://schemas.microsoft.com/office/powerpoint/2010/main" val="1588911512"/>
                  </p:ext>
                </p:extLst>
              </p:nvPr>
            </p:nvGraphicFramePr>
            <p:xfrm>
              <a:off x="1943708" y="5426968"/>
              <a:ext cx="1044116" cy="1314400"/>
            </p:xfrm>
            <a:graphic>
              <a:graphicData uri="http://schemas.openxmlformats.org/drawingml/2006/table">
                <a:tbl>
                  <a:tblPr firstRow="1" bandRow="1">
                    <a:tableStyleId>{5C22544A-7EE6-4342-B048-85BDC9FD1C3A}</a:tableStyleId>
                  </a:tblPr>
                  <a:tblGrid>
                    <a:gridCol w="1044116"/>
                  </a:tblGrid>
                  <a:tr h="857200">
                    <a:tc>
                      <a:txBody>
                        <a:bodyPr/>
                        <a:lstStyle/>
                        <a:p>
                          <a:endParaRPr lang="fr-FR"/>
                        </a:p>
                      </a:txBody>
                      <a:tcPr anchor="ctr">
                        <a:blipFill rotWithShape="1">
                          <a:blip r:embed="rId3"/>
                          <a:stretch>
                            <a:fillRect l="-585" r="-585" b="-69504"/>
                          </a:stretch>
                        </a:blipFill>
                      </a:tcPr>
                    </a:tc>
                  </a:tr>
                  <a:tr h="457200">
                    <a:tc>
                      <a:txBody>
                        <a:bodyPr/>
                        <a:lstStyle/>
                        <a:p>
                          <a:pPr algn="ctr"/>
                          <a:r>
                            <a:rPr lang="fr-FR" sz="2400" dirty="0" smtClean="0">
                              <a:solidFill>
                                <a:srgbClr val="FF0000"/>
                              </a:solidFill>
                            </a:rPr>
                            <a:t>0.38</a:t>
                          </a:r>
                          <a:endParaRPr lang="fr-FR" sz="2400" dirty="0">
                            <a:solidFill>
                              <a:srgbClr val="FF0000"/>
                            </a:solidFill>
                          </a:endParaRPr>
                        </a:p>
                      </a:txBody>
                      <a:tcPr/>
                    </a:tc>
                  </a:tr>
                </a:tbl>
              </a:graphicData>
            </a:graphic>
          </p:graphicFrame>
        </mc:Fallback>
      </mc:AlternateContent>
      <p:sp>
        <p:nvSpPr>
          <p:cNvPr id="20" name="Rectangle 19"/>
          <p:cNvSpPr/>
          <p:nvPr/>
        </p:nvSpPr>
        <p:spPr>
          <a:xfrm>
            <a:off x="1547664" y="3428999"/>
            <a:ext cx="1944216" cy="1925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p:cNvGrpSpPr/>
          <p:nvPr/>
        </p:nvGrpSpPr>
        <p:grpSpPr>
          <a:xfrm>
            <a:off x="1583668" y="4750118"/>
            <a:ext cx="1872208" cy="1991250"/>
            <a:chOff x="1583668" y="4750118"/>
            <a:chExt cx="1872208" cy="1991250"/>
          </a:xfrm>
        </p:grpSpPr>
        <p:sp>
          <p:nvSpPr>
            <p:cNvPr id="3" name="Rectangle 2"/>
            <p:cNvSpPr/>
            <p:nvPr/>
          </p:nvSpPr>
          <p:spPr>
            <a:xfrm>
              <a:off x="1583668" y="4750118"/>
              <a:ext cx="900100" cy="551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2555776" y="4750118"/>
              <a:ext cx="900100" cy="551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015716" y="6309320"/>
              <a:ext cx="900100"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2055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a:t>A simple </a:t>
            </a:r>
            <a:r>
              <a:rPr lang="fr-FR" dirty="0" err="1"/>
              <a:t>example</a:t>
            </a:r>
            <a:endParaRPr lang="fr-FR" dirty="0"/>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11</a:t>
            </a:fld>
            <a:endParaRPr lang="en-US"/>
          </a:p>
        </p:txBody>
      </p:sp>
      <p:sp>
        <p:nvSpPr>
          <p:cNvPr id="7" name="Rectangle 1027"/>
          <p:cNvSpPr txBox="1">
            <a:spLocks noChangeArrowheads="1"/>
          </p:cNvSpPr>
          <p:nvPr/>
        </p:nvSpPr>
        <p:spPr>
          <a:xfrm>
            <a:off x="109184" y="980728"/>
            <a:ext cx="8783296" cy="5544616"/>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400" kern="0" dirty="0">
                <a:latin typeface="+mn-lt"/>
                <a:cs typeface="Arial" pitchFamily="34" charset="0"/>
              </a:rPr>
              <a:t>The contrast factor highlights the degree of activity/passivity of selected features relatively to their marginal Feature F-measure average in the different classes </a:t>
            </a:r>
            <a:endParaRPr kumimoji="0" lang="en-US" sz="24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fontAlgn="t"/>
            <a:endParaRPr lang="fr-FR" dirty="0"/>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mc:AlternateContent xmlns:mc="http://schemas.openxmlformats.org/markup-compatibility/2006" xmlns:a14="http://schemas.microsoft.com/office/drawing/2010/main">
        <mc:Choice Requires="a14">
          <p:graphicFrame>
            <p:nvGraphicFramePr>
              <p:cNvPr id="9" name="Tableau 8"/>
              <p:cNvGraphicFramePr>
                <a:graphicFrameLocks noGrp="1"/>
              </p:cNvGraphicFramePr>
              <p:nvPr>
                <p:extLst>
                  <p:ext uri="{D42A27DB-BD31-4B8C-83A1-F6EECF244321}">
                    <p14:modId xmlns:p14="http://schemas.microsoft.com/office/powerpoint/2010/main" val="4078290932"/>
                  </p:ext>
                </p:extLst>
              </p:nvPr>
            </p:nvGraphicFramePr>
            <p:xfrm>
              <a:off x="611560" y="2499442"/>
              <a:ext cx="3457224" cy="1830795"/>
            </p:xfrm>
            <a:graphic>
              <a:graphicData uri="http://schemas.openxmlformats.org/drawingml/2006/table">
                <a:tbl>
                  <a:tblPr firstRow="1" bandRow="1">
                    <a:tableStyleId>{5C22544A-7EE6-4342-B048-85BDC9FD1C3A}</a:tableStyleId>
                  </a:tblPr>
                  <a:tblGrid>
                    <a:gridCol w="864306">
                      <a:extLst>
                        <a:ext uri="{9D8B030D-6E8A-4147-A177-3AD203B41FA5}">
                          <a16:colId xmlns="" xmlns:a16="http://schemas.microsoft.com/office/drawing/2014/main" val="20000"/>
                        </a:ext>
                      </a:extLst>
                    </a:gridCol>
                    <a:gridCol w="864306">
                      <a:extLst>
                        <a:ext uri="{9D8B030D-6E8A-4147-A177-3AD203B41FA5}">
                          <a16:colId xmlns="" xmlns:a16="http://schemas.microsoft.com/office/drawing/2014/main" val="20001"/>
                        </a:ext>
                      </a:extLst>
                    </a:gridCol>
                    <a:gridCol w="864306">
                      <a:extLst>
                        <a:ext uri="{9D8B030D-6E8A-4147-A177-3AD203B41FA5}">
                          <a16:colId xmlns="" xmlns:a16="http://schemas.microsoft.com/office/drawing/2014/main" val="20002"/>
                        </a:ext>
                      </a:extLst>
                    </a:gridCol>
                    <a:gridCol w="864306">
                      <a:extLst>
                        <a:ext uri="{9D8B030D-6E8A-4147-A177-3AD203B41FA5}">
                          <a16:colId xmlns="" xmlns:a16="http://schemas.microsoft.com/office/drawing/2014/main" val="20003"/>
                        </a:ext>
                      </a:extLst>
                    </a:gridCol>
                  </a:tblGrid>
                  <a:tr h="543180">
                    <a:tc>
                      <a:txBody>
                        <a:bodyPr/>
                        <a:lstStyle/>
                        <a:p>
                          <a:pPr algn="ctr"/>
                          <a:endParaRPr lang="fr-FR" sz="2400" dirty="0"/>
                        </a:p>
                      </a:txBody>
                      <a:tcPr/>
                    </a:tc>
                    <a:tc>
                      <a:txBody>
                        <a:bodyPr/>
                        <a:lstStyle/>
                        <a:p>
                          <a:pPr algn="ctr"/>
                          <a:r>
                            <a:rPr lang="fr-FR" sz="1800" dirty="0"/>
                            <a:t>F(</a:t>
                          </a:r>
                          <a:r>
                            <a:rPr lang="fr-FR" sz="1800" dirty="0" err="1"/>
                            <a:t>x,M</a:t>
                          </a:r>
                          <a:r>
                            <a:rPr lang="fr-FR" sz="18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a:t>F(</a:t>
                          </a:r>
                          <a:r>
                            <a:rPr lang="fr-FR" sz="1800" dirty="0" err="1"/>
                            <a:t>x,F</a:t>
                          </a:r>
                          <a:r>
                            <a:rPr lang="fr-FR" sz="1800" dirty="0"/>
                            <a:t>)</a:t>
                          </a: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fr-FR" sz="1800" b="1" i="1" baseline="0" smtClean="0">
                                        <a:latin typeface="Cambria Math" panose="02040503050406030204" pitchFamily="18" charset="0"/>
                                      </a:rPr>
                                    </m:ctrlPr>
                                  </m:accPr>
                                  <m:e>
                                    <m:r>
                                      <a:rPr lang="fr-FR" sz="1800" b="1" i="0" baseline="0" smtClean="0">
                                        <a:latin typeface="Cambria Math"/>
                                      </a:rPr>
                                      <m:t>𝐅</m:t>
                                    </m:r>
                                    <m:r>
                                      <a:rPr lang="fr-FR" sz="1800" b="1" i="0" baseline="0" smtClean="0">
                                        <a:latin typeface="Cambria Math"/>
                                      </a:rPr>
                                      <m:t>(</m:t>
                                    </m:r>
                                    <m:r>
                                      <a:rPr lang="fr-FR" sz="1800" b="1" i="0" baseline="0" smtClean="0">
                                        <a:latin typeface="Cambria Math"/>
                                      </a:rPr>
                                      <m:t>𝐱</m:t>
                                    </m:r>
                                    <m:r>
                                      <a:rPr lang="fr-FR" sz="1800" b="1" i="0" baseline="0" smtClean="0">
                                        <a:latin typeface="Cambria Math"/>
                                      </a:rPr>
                                      <m:t>,.)</m:t>
                                    </m:r>
                                  </m:e>
                                </m:acc>
                              </m:oMath>
                            </m:oMathPara>
                          </a14:m>
                          <a:endParaRPr lang="fr-FR" sz="1800" i="0" baseline="0" dirty="0"/>
                        </a:p>
                      </a:txBody>
                      <a:tcPr anchor="ctr"/>
                    </a:tc>
                    <a:extLst>
                      <a:ext uri="{0D108BD9-81ED-4DB2-BD59-A6C34878D82A}">
                        <a16:rowId xmlns="" xmlns:a16="http://schemas.microsoft.com/office/drawing/2014/main" val="10000"/>
                      </a:ext>
                    </a:extLst>
                  </a:tr>
                  <a:tr h="549283">
                    <a:tc>
                      <a:txBody>
                        <a:bodyPr/>
                        <a:lstStyle/>
                        <a:p>
                          <a:pPr algn="ctr"/>
                          <a:r>
                            <a:rPr lang="fr-FR" sz="1600" dirty="0" err="1"/>
                            <a:t>Hair</a:t>
                          </a:r>
                          <a:r>
                            <a:rPr lang="fr-FR" sz="1600" dirty="0"/>
                            <a:t/>
                          </a:r>
                          <a:br>
                            <a:rPr lang="fr-FR" sz="1600" dirty="0"/>
                          </a:br>
                          <a:r>
                            <a:rPr lang="fr-FR" sz="1600" dirty="0"/>
                            <a:t>_</a:t>
                          </a:r>
                          <a:r>
                            <a:rPr lang="fr-FR" sz="1600" dirty="0" err="1"/>
                            <a:t>length</a:t>
                          </a:r>
                          <a:endParaRPr lang="fr-FR" sz="1600" dirty="0"/>
                        </a:p>
                      </a:txBody>
                      <a:tcPr anchor="ctr"/>
                    </a:tc>
                    <a:tc>
                      <a:txBody>
                        <a:bodyPr/>
                        <a:lstStyle/>
                        <a:p>
                          <a:pPr algn="ctr"/>
                          <a:r>
                            <a:rPr lang="fr-FR" sz="1800" dirty="0"/>
                            <a:t>0.39</a:t>
                          </a:r>
                        </a:p>
                      </a:txBody>
                      <a:tcPr anchor="ctr"/>
                    </a:tc>
                    <a:tc>
                      <a:txBody>
                        <a:bodyPr/>
                        <a:lstStyle/>
                        <a:p>
                          <a:pPr algn="ctr"/>
                          <a:r>
                            <a:rPr lang="fr-FR" sz="1800" dirty="0">
                              <a:solidFill>
                                <a:schemeClr val="bg1"/>
                              </a:solidFill>
                            </a:rPr>
                            <a:t>0.66</a:t>
                          </a:r>
                        </a:p>
                      </a:txBody>
                      <a:tcPr anchor="ctr"/>
                    </a:tc>
                    <a:tc>
                      <a:txBody>
                        <a:bodyPr/>
                        <a:lstStyle/>
                        <a:p>
                          <a:pPr algn="ctr"/>
                          <a:r>
                            <a:rPr lang="fr-FR" sz="1800" dirty="0"/>
                            <a:t>0.53</a:t>
                          </a:r>
                        </a:p>
                      </a:txBody>
                      <a:tcPr anchor="ctr"/>
                    </a:tc>
                    <a:extLst>
                      <a:ext uri="{0D108BD9-81ED-4DB2-BD59-A6C34878D82A}">
                        <a16:rowId xmlns="" xmlns:a16="http://schemas.microsoft.com/office/drawing/2014/main" val="10001"/>
                      </a:ext>
                    </a:extLst>
                  </a:tr>
                  <a:tr h="708495">
                    <a:tc>
                      <a:txBody>
                        <a:bodyPr/>
                        <a:lstStyle/>
                        <a:p>
                          <a:pPr algn="ctr"/>
                          <a:r>
                            <a:rPr lang="fr-FR" sz="1600" dirty="0" err="1"/>
                            <a:t>Shoes</a:t>
                          </a:r>
                          <a:endParaRPr lang="fr-FR" sz="1600" dirty="0"/>
                        </a:p>
                        <a:p>
                          <a:pPr algn="ctr"/>
                          <a:r>
                            <a:rPr lang="fr-FR" sz="1600" dirty="0"/>
                            <a:t>_size</a:t>
                          </a:r>
                        </a:p>
                      </a:txBody>
                      <a:tcPr anchor="ctr"/>
                    </a:tc>
                    <a:tc>
                      <a:txBody>
                        <a:bodyPr/>
                        <a:lstStyle/>
                        <a:p>
                          <a:pPr algn="ctr"/>
                          <a:r>
                            <a:rPr lang="fr-FR" sz="1800" dirty="0"/>
                            <a:t>0.48</a:t>
                          </a:r>
                        </a:p>
                      </a:txBody>
                      <a:tcPr anchor="ctr"/>
                    </a:tc>
                    <a:tc>
                      <a:txBody>
                        <a:bodyPr/>
                        <a:lstStyle/>
                        <a:p>
                          <a:pPr algn="ctr"/>
                          <a:r>
                            <a:rPr lang="fr-FR" sz="1800" dirty="0"/>
                            <a:t>0.22</a:t>
                          </a:r>
                        </a:p>
                      </a:txBody>
                      <a:tcPr anchor="ctr"/>
                    </a:tc>
                    <a:tc>
                      <a:txBody>
                        <a:bodyPr/>
                        <a:lstStyle/>
                        <a:p>
                          <a:pPr algn="ctr"/>
                          <a:r>
                            <a:rPr lang="fr-FR" sz="1800" dirty="0"/>
                            <a:t>0.35</a:t>
                          </a:r>
                        </a:p>
                      </a:txBody>
                      <a:tcPr anchor="ctr"/>
                    </a:tc>
                    <a:extLst>
                      <a:ext uri="{0D108BD9-81ED-4DB2-BD59-A6C34878D82A}">
                        <a16:rowId xmlns="" xmlns:a16="http://schemas.microsoft.com/office/drawing/2014/main" val="10002"/>
                      </a:ext>
                    </a:extLst>
                  </a:tr>
                </a:tbl>
              </a:graphicData>
            </a:graphic>
          </p:graphicFrame>
        </mc:Choice>
        <mc:Fallback xmlns="">
          <p:graphicFrame>
            <p:nvGraphicFramePr>
              <p:cNvPr id="9" name="Tableau 8"/>
              <p:cNvGraphicFramePr>
                <a:graphicFrameLocks noGrp="1"/>
              </p:cNvGraphicFramePr>
              <p:nvPr>
                <p:extLst>
                  <p:ext uri="{D42A27DB-BD31-4B8C-83A1-F6EECF244321}">
                    <p14:modId xmlns:p14="http://schemas.microsoft.com/office/powerpoint/2010/main" val="4078290932"/>
                  </p:ext>
                </p:extLst>
              </p:nvPr>
            </p:nvGraphicFramePr>
            <p:xfrm>
              <a:off x="611560" y="2499442"/>
              <a:ext cx="3457224" cy="1830795"/>
            </p:xfrm>
            <a:graphic>
              <a:graphicData uri="http://schemas.openxmlformats.org/drawingml/2006/table">
                <a:tbl>
                  <a:tblPr firstRow="1" bandRow="1">
                    <a:tableStyleId>{5C22544A-7EE6-4342-B048-85BDC9FD1C3A}</a:tableStyleId>
                  </a:tblPr>
                  <a:tblGrid>
                    <a:gridCol w="864306"/>
                    <a:gridCol w="864306"/>
                    <a:gridCol w="864306"/>
                    <a:gridCol w="864306"/>
                  </a:tblGrid>
                  <a:tr h="543180">
                    <a:tc>
                      <a:txBody>
                        <a:bodyPr/>
                        <a:lstStyle/>
                        <a:p>
                          <a:pPr algn="ctr"/>
                          <a:endParaRPr lang="fr-FR" sz="2400" dirty="0"/>
                        </a:p>
                      </a:txBody>
                      <a:tcPr/>
                    </a:tc>
                    <a:tc>
                      <a:txBody>
                        <a:bodyPr/>
                        <a:lstStyle/>
                        <a:p>
                          <a:pPr algn="ctr"/>
                          <a:r>
                            <a:rPr lang="fr-FR" sz="1800" dirty="0" smtClean="0"/>
                            <a:t>F(</a:t>
                          </a:r>
                          <a:r>
                            <a:rPr lang="fr-FR" sz="1800" dirty="0" err="1" smtClean="0"/>
                            <a:t>x,M</a:t>
                          </a:r>
                          <a:r>
                            <a:rPr lang="fr-FR" sz="1800" dirty="0" smtClean="0"/>
                            <a:t>)</a:t>
                          </a:r>
                          <a:endParaRPr lang="fr-FR" sz="1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t>F(</a:t>
                          </a:r>
                          <a:r>
                            <a:rPr lang="fr-FR" sz="1800" dirty="0" err="1" smtClean="0"/>
                            <a:t>x,F</a:t>
                          </a:r>
                          <a:r>
                            <a:rPr lang="fr-FR" sz="1800" dirty="0" smtClean="0"/>
                            <a:t>)</a:t>
                          </a:r>
                        </a:p>
                      </a:txBody>
                      <a:tcPr anchor="ctr"/>
                    </a:tc>
                    <a:tc>
                      <a:txBody>
                        <a:bodyPr/>
                        <a:lstStyle/>
                        <a:p>
                          <a:endParaRPr lang="fr-FR"/>
                        </a:p>
                      </a:txBody>
                      <a:tcPr anchor="ctr">
                        <a:blipFill rotWithShape="1">
                          <a:blip r:embed="rId2"/>
                          <a:stretch>
                            <a:fillRect l="-299296" r="-704" b="-240449"/>
                          </a:stretch>
                        </a:blipFill>
                      </a:tcPr>
                    </a:tc>
                  </a:tr>
                  <a:tr h="579120">
                    <a:tc>
                      <a:txBody>
                        <a:bodyPr/>
                        <a:lstStyle/>
                        <a:p>
                          <a:pPr algn="ctr"/>
                          <a:r>
                            <a:rPr lang="fr-FR" sz="1600" dirty="0" err="1" smtClean="0"/>
                            <a:t>Hair</a:t>
                          </a:r>
                          <a:r>
                            <a:rPr lang="fr-FR" sz="1600" dirty="0" smtClean="0"/>
                            <a:t/>
                          </a:r>
                          <a:br>
                            <a:rPr lang="fr-FR" sz="1600" dirty="0" smtClean="0"/>
                          </a:br>
                          <a:r>
                            <a:rPr lang="fr-FR" sz="1600" dirty="0" smtClean="0"/>
                            <a:t>_</a:t>
                          </a:r>
                          <a:r>
                            <a:rPr lang="fr-FR" sz="1600" dirty="0" err="1" smtClean="0"/>
                            <a:t>length</a:t>
                          </a:r>
                          <a:endParaRPr lang="fr-FR" sz="1600" dirty="0"/>
                        </a:p>
                      </a:txBody>
                      <a:tcPr anchor="ctr"/>
                    </a:tc>
                    <a:tc>
                      <a:txBody>
                        <a:bodyPr/>
                        <a:lstStyle/>
                        <a:p>
                          <a:pPr algn="ctr"/>
                          <a:r>
                            <a:rPr lang="fr-FR" sz="1800" dirty="0" smtClean="0"/>
                            <a:t>0.39</a:t>
                          </a:r>
                          <a:endParaRPr lang="fr-FR" sz="1800" dirty="0"/>
                        </a:p>
                      </a:txBody>
                      <a:tcPr anchor="ctr"/>
                    </a:tc>
                    <a:tc>
                      <a:txBody>
                        <a:bodyPr/>
                        <a:lstStyle/>
                        <a:p>
                          <a:pPr algn="ctr"/>
                          <a:r>
                            <a:rPr lang="fr-FR" sz="1800" dirty="0" smtClean="0">
                              <a:solidFill>
                                <a:schemeClr val="bg1"/>
                              </a:solidFill>
                            </a:rPr>
                            <a:t>0.66</a:t>
                          </a:r>
                          <a:endParaRPr lang="fr-FR" sz="1800" dirty="0">
                            <a:solidFill>
                              <a:schemeClr val="bg1"/>
                            </a:solidFill>
                          </a:endParaRPr>
                        </a:p>
                      </a:txBody>
                      <a:tcPr anchor="ctr"/>
                    </a:tc>
                    <a:tc>
                      <a:txBody>
                        <a:bodyPr/>
                        <a:lstStyle/>
                        <a:p>
                          <a:pPr algn="ctr"/>
                          <a:r>
                            <a:rPr lang="fr-FR" sz="1800" dirty="0" smtClean="0"/>
                            <a:t>0.53</a:t>
                          </a:r>
                          <a:endParaRPr lang="fr-FR" sz="1800" dirty="0"/>
                        </a:p>
                      </a:txBody>
                      <a:tcPr anchor="ctr"/>
                    </a:tc>
                  </a:tr>
                  <a:tr h="708495">
                    <a:tc>
                      <a:txBody>
                        <a:bodyPr/>
                        <a:lstStyle/>
                        <a:p>
                          <a:pPr algn="ctr"/>
                          <a:r>
                            <a:rPr lang="fr-FR" sz="1600" dirty="0" err="1" smtClean="0"/>
                            <a:t>Shoes</a:t>
                          </a:r>
                          <a:endParaRPr lang="fr-FR" sz="1600" dirty="0" smtClean="0"/>
                        </a:p>
                        <a:p>
                          <a:pPr algn="ctr"/>
                          <a:r>
                            <a:rPr lang="fr-FR" sz="1600" dirty="0" smtClean="0"/>
                            <a:t>_size</a:t>
                          </a:r>
                          <a:endParaRPr lang="fr-FR" sz="1600" dirty="0"/>
                        </a:p>
                      </a:txBody>
                      <a:tcPr anchor="ctr"/>
                    </a:tc>
                    <a:tc>
                      <a:txBody>
                        <a:bodyPr/>
                        <a:lstStyle/>
                        <a:p>
                          <a:pPr algn="ctr"/>
                          <a:r>
                            <a:rPr lang="fr-FR" sz="1800" dirty="0" smtClean="0"/>
                            <a:t>0.48</a:t>
                          </a:r>
                          <a:endParaRPr lang="fr-FR" sz="1800" dirty="0"/>
                        </a:p>
                      </a:txBody>
                      <a:tcPr anchor="ctr"/>
                    </a:tc>
                    <a:tc>
                      <a:txBody>
                        <a:bodyPr/>
                        <a:lstStyle/>
                        <a:p>
                          <a:pPr algn="ctr"/>
                          <a:r>
                            <a:rPr lang="fr-FR" sz="1800" dirty="0" smtClean="0"/>
                            <a:t>0.22</a:t>
                          </a:r>
                          <a:endParaRPr lang="fr-FR" sz="1800" dirty="0"/>
                        </a:p>
                      </a:txBody>
                      <a:tcPr anchor="ctr"/>
                    </a:tc>
                    <a:tc>
                      <a:txBody>
                        <a:bodyPr/>
                        <a:lstStyle/>
                        <a:p>
                          <a:pPr algn="ctr"/>
                          <a:r>
                            <a:rPr lang="fr-FR" sz="1800" dirty="0" smtClean="0"/>
                            <a:t>0.35</a:t>
                          </a:r>
                          <a:endParaRPr lang="fr-FR" sz="1800" dirty="0"/>
                        </a:p>
                      </a:txBody>
                      <a:tcPr anchor="ctr"/>
                    </a:tc>
                  </a:tr>
                </a:tbl>
              </a:graphicData>
            </a:graphic>
          </p:graphicFrame>
        </mc:Fallback>
      </mc:AlternateContent>
      <p:graphicFrame>
        <p:nvGraphicFramePr>
          <p:cNvPr id="3" name="Tableau 2"/>
          <p:cNvGraphicFramePr>
            <a:graphicFrameLocks noGrp="1"/>
          </p:cNvGraphicFramePr>
          <p:nvPr>
            <p:extLst>
              <p:ext uri="{D42A27DB-BD31-4B8C-83A1-F6EECF244321}">
                <p14:modId xmlns:p14="http://schemas.microsoft.com/office/powerpoint/2010/main" val="503102210"/>
              </p:ext>
            </p:extLst>
          </p:nvPr>
        </p:nvGraphicFramePr>
        <p:xfrm>
          <a:off x="5076056" y="2492896"/>
          <a:ext cx="3456384" cy="1880227"/>
        </p:xfrm>
        <a:graphic>
          <a:graphicData uri="http://schemas.openxmlformats.org/drawingml/2006/table">
            <a:tbl>
              <a:tblPr firstRow="1" bandRow="1">
                <a:tableStyleId>{5C22544A-7EE6-4342-B048-85BDC9FD1C3A}</a:tableStyleId>
              </a:tblPr>
              <a:tblGrid>
                <a:gridCol w="115212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152128">
                  <a:extLst>
                    <a:ext uri="{9D8B030D-6E8A-4147-A177-3AD203B41FA5}">
                      <a16:colId xmlns="" xmlns:a16="http://schemas.microsoft.com/office/drawing/2014/main" val="20002"/>
                    </a:ext>
                  </a:extLst>
                </a:gridCol>
              </a:tblGrid>
              <a:tr h="600067">
                <a:tc>
                  <a:txBody>
                    <a:bodyPr/>
                    <a:lstStyle/>
                    <a:p>
                      <a:endParaRPr lang="fr-FR" dirty="0"/>
                    </a:p>
                  </a:txBody>
                  <a:tcPr/>
                </a:tc>
                <a:tc>
                  <a:txBody>
                    <a:bodyPr/>
                    <a:lstStyle/>
                    <a:p>
                      <a:pPr algn="ctr"/>
                      <a:r>
                        <a:rPr lang="fr-FR" sz="1800" dirty="0"/>
                        <a:t>C(</a:t>
                      </a:r>
                      <a:r>
                        <a:rPr lang="fr-FR" sz="1800" dirty="0" err="1"/>
                        <a:t>x,M</a:t>
                      </a:r>
                      <a:r>
                        <a:rPr lang="fr-FR" sz="1800" dirty="0"/>
                        <a:t>)</a:t>
                      </a:r>
                      <a:endParaRPr lang="fr-FR" dirty="0"/>
                    </a:p>
                  </a:txBody>
                  <a:tcPr anchor="ctr"/>
                </a:tc>
                <a:tc>
                  <a:txBody>
                    <a:bodyPr/>
                    <a:lstStyle/>
                    <a:p>
                      <a:pPr algn="ctr"/>
                      <a:r>
                        <a:rPr lang="fr-FR" sz="1800" dirty="0"/>
                        <a:t>C(</a:t>
                      </a:r>
                      <a:r>
                        <a:rPr lang="fr-FR" sz="1800" dirty="0" err="1"/>
                        <a:t>x,F</a:t>
                      </a:r>
                      <a:r>
                        <a:rPr lang="fr-FR" sz="1800" dirty="0"/>
                        <a:t>)</a:t>
                      </a:r>
                      <a:endParaRPr lang="fr-FR" dirty="0"/>
                    </a:p>
                  </a:txBody>
                  <a:tcPr anchor="ctr"/>
                </a:tc>
                <a:extLst>
                  <a:ext uri="{0D108BD9-81ED-4DB2-BD59-A6C34878D82A}">
                    <a16:rowId xmlns="" xmlns:a16="http://schemas.microsoft.com/office/drawing/2014/main" val="10000"/>
                  </a:ext>
                </a:extLst>
              </a:tr>
              <a:tr h="600067">
                <a:tc>
                  <a:txBody>
                    <a:bodyPr/>
                    <a:lstStyle/>
                    <a:p>
                      <a:r>
                        <a:rPr lang="fr-FR" sz="1800" dirty="0" err="1"/>
                        <a:t>Hair</a:t>
                      </a:r>
                      <a:endParaRPr lang="fr-FR" sz="1800" dirty="0"/>
                    </a:p>
                    <a:p>
                      <a:r>
                        <a:rPr lang="fr-FR" sz="1800" dirty="0"/>
                        <a:t>_</a:t>
                      </a:r>
                      <a:r>
                        <a:rPr lang="fr-FR" sz="1800" dirty="0" err="1"/>
                        <a:t>length</a:t>
                      </a:r>
                      <a:endParaRPr lang="fr-FR" dirty="0"/>
                    </a:p>
                  </a:txBody>
                  <a:tcPr/>
                </a:tc>
                <a:tc>
                  <a:txBody>
                    <a:bodyPr/>
                    <a:lstStyle/>
                    <a:p>
                      <a:r>
                        <a:rPr lang="fr-FR" dirty="0"/>
                        <a:t>0.39/0.53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0.66/0.53</a:t>
                      </a:r>
                    </a:p>
                  </a:txBody>
                  <a:tcPr anchor="ctr"/>
                </a:tc>
                <a:extLst>
                  <a:ext uri="{0D108BD9-81ED-4DB2-BD59-A6C34878D82A}">
                    <a16:rowId xmlns="" xmlns:a16="http://schemas.microsoft.com/office/drawing/2014/main" val="10001"/>
                  </a:ext>
                </a:extLst>
              </a:tr>
              <a:tr h="600067">
                <a:tc>
                  <a:txBody>
                    <a:bodyPr/>
                    <a:lstStyle/>
                    <a:p>
                      <a:r>
                        <a:rPr lang="fr-FR" dirty="0" err="1"/>
                        <a:t>Shoes</a:t>
                      </a:r>
                      <a:endParaRPr lang="fr-FR" dirty="0"/>
                    </a:p>
                    <a:p>
                      <a:r>
                        <a:rPr lang="fr-FR" dirty="0"/>
                        <a:t>_size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0.48/0.35</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0.22/0.35</a:t>
                      </a:r>
                    </a:p>
                  </a:txBody>
                  <a:tcPr anchor="ctr"/>
                </a:tc>
                <a:extLst>
                  <a:ext uri="{0D108BD9-81ED-4DB2-BD59-A6C34878D82A}">
                    <a16:rowId xmlns="" xmlns:a16="http://schemas.microsoft.com/office/drawing/2014/main" val="10002"/>
                  </a:ext>
                </a:extLst>
              </a:tr>
            </a:tbl>
          </a:graphicData>
        </a:graphic>
      </p:graphicFrame>
      <p:graphicFrame>
        <p:nvGraphicFramePr>
          <p:cNvPr id="14" name="Tableau 13"/>
          <p:cNvGraphicFramePr>
            <a:graphicFrameLocks noGrp="1"/>
          </p:cNvGraphicFramePr>
          <p:nvPr>
            <p:extLst>
              <p:ext uri="{D42A27DB-BD31-4B8C-83A1-F6EECF244321}">
                <p14:modId xmlns:p14="http://schemas.microsoft.com/office/powerpoint/2010/main" val="3119219051"/>
              </p:ext>
            </p:extLst>
          </p:nvPr>
        </p:nvGraphicFramePr>
        <p:xfrm>
          <a:off x="5089665" y="4509120"/>
          <a:ext cx="3456384" cy="1846127"/>
        </p:xfrm>
        <a:graphic>
          <a:graphicData uri="http://schemas.openxmlformats.org/drawingml/2006/table">
            <a:tbl>
              <a:tblPr firstRow="1" bandRow="1">
                <a:tableStyleId>{5C22544A-7EE6-4342-B048-85BDC9FD1C3A}</a:tableStyleId>
              </a:tblPr>
              <a:tblGrid>
                <a:gridCol w="115212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152128">
                  <a:extLst>
                    <a:ext uri="{9D8B030D-6E8A-4147-A177-3AD203B41FA5}">
                      <a16:colId xmlns="" xmlns:a16="http://schemas.microsoft.com/office/drawing/2014/main" val="20002"/>
                    </a:ext>
                  </a:extLst>
                </a:gridCol>
              </a:tblGrid>
              <a:tr h="565967">
                <a:tc>
                  <a:txBody>
                    <a:bodyPr/>
                    <a:lstStyle/>
                    <a:p>
                      <a:endParaRPr lang="fr-FR" dirty="0"/>
                    </a:p>
                  </a:txBody>
                  <a:tcPr/>
                </a:tc>
                <a:tc>
                  <a:txBody>
                    <a:bodyPr/>
                    <a:lstStyle/>
                    <a:p>
                      <a:pPr algn="ctr"/>
                      <a:r>
                        <a:rPr lang="fr-FR" sz="1800" dirty="0"/>
                        <a:t>C(</a:t>
                      </a:r>
                      <a:r>
                        <a:rPr lang="fr-FR" sz="1800" dirty="0" err="1"/>
                        <a:t>x,M</a:t>
                      </a:r>
                      <a:r>
                        <a:rPr lang="fr-FR" sz="1800" dirty="0"/>
                        <a:t>)</a:t>
                      </a:r>
                      <a:endParaRPr lang="fr-FR" dirty="0"/>
                    </a:p>
                  </a:txBody>
                  <a:tcPr anchor="ctr"/>
                </a:tc>
                <a:tc>
                  <a:txBody>
                    <a:bodyPr/>
                    <a:lstStyle/>
                    <a:p>
                      <a:pPr algn="ctr"/>
                      <a:r>
                        <a:rPr lang="fr-FR" sz="1800" dirty="0"/>
                        <a:t>C(</a:t>
                      </a:r>
                      <a:r>
                        <a:rPr lang="fr-FR" sz="1800" dirty="0" err="1"/>
                        <a:t>x,F</a:t>
                      </a:r>
                      <a:r>
                        <a:rPr lang="fr-FR" sz="1800" dirty="0"/>
                        <a:t>)</a:t>
                      </a:r>
                      <a:endParaRPr lang="fr-FR" dirty="0"/>
                    </a:p>
                  </a:txBody>
                  <a:tcPr anchor="ctr"/>
                </a:tc>
                <a:extLst>
                  <a:ext uri="{0D108BD9-81ED-4DB2-BD59-A6C34878D82A}">
                    <a16:rowId xmlns="" xmlns:a16="http://schemas.microsoft.com/office/drawing/2014/main" val="10000"/>
                  </a:ext>
                </a:extLst>
              </a:tr>
              <a:tr h="634202">
                <a:tc>
                  <a:txBody>
                    <a:bodyPr/>
                    <a:lstStyle/>
                    <a:p>
                      <a:r>
                        <a:rPr lang="fr-FR" sz="1800" dirty="0" err="1"/>
                        <a:t>Hair</a:t>
                      </a:r>
                      <a:r>
                        <a:rPr lang="fr-FR" sz="1800" dirty="0"/>
                        <a:t/>
                      </a:r>
                      <a:br>
                        <a:rPr lang="fr-FR" sz="1800" dirty="0"/>
                      </a:br>
                      <a:r>
                        <a:rPr lang="fr-FR" sz="1800" dirty="0"/>
                        <a:t>_</a:t>
                      </a:r>
                      <a:r>
                        <a:rPr lang="fr-FR" sz="1800" dirty="0" err="1"/>
                        <a:t>length</a:t>
                      </a:r>
                      <a:endParaRPr lang="fr-FR" dirty="0"/>
                    </a:p>
                  </a:txBody>
                  <a:tcPr anchor="ctr"/>
                </a:tc>
                <a:tc>
                  <a:txBody>
                    <a:bodyPr/>
                    <a:lstStyle/>
                    <a:p>
                      <a:pPr algn="ctr"/>
                      <a:r>
                        <a:rPr lang="fr-FR" dirty="0"/>
                        <a:t>0.74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1.25</a:t>
                      </a:r>
                    </a:p>
                  </a:txBody>
                  <a:tcPr anchor="ctr"/>
                </a:tc>
                <a:extLst>
                  <a:ext uri="{0D108BD9-81ED-4DB2-BD59-A6C34878D82A}">
                    <a16:rowId xmlns="" xmlns:a16="http://schemas.microsoft.com/office/drawing/2014/main" val="10001"/>
                  </a:ext>
                </a:extLst>
              </a:tr>
              <a:tr h="634202">
                <a:tc>
                  <a:txBody>
                    <a:bodyPr/>
                    <a:lstStyle/>
                    <a:p>
                      <a:r>
                        <a:rPr lang="fr-FR" dirty="0" err="1"/>
                        <a:t>Shoes</a:t>
                      </a:r>
                      <a:endParaRPr lang="fr-FR" dirty="0"/>
                    </a:p>
                    <a:p>
                      <a:r>
                        <a:rPr lang="fr-FR" dirty="0"/>
                        <a:t>_size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1.37</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t>0.63</a:t>
                      </a:r>
                    </a:p>
                  </a:txBody>
                  <a:tcPr anchor="ctr"/>
                </a:tc>
                <a:extLst>
                  <a:ext uri="{0D108BD9-81ED-4DB2-BD59-A6C34878D82A}">
                    <a16:rowId xmlns="" xmlns:a16="http://schemas.microsoft.com/office/drawing/2014/main" val="10002"/>
                  </a:ext>
                </a:extLst>
              </a:tr>
            </a:tbl>
          </a:graphicData>
        </a:graphic>
      </p:graphicFrame>
      <p:sp>
        <p:nvSpPr>
          <p:cNvPr id="5" name="ZoneTexte 4"/>
          <p:cNvSpPr txBox="1"/>
          <p:nvPr/>
        </p:nvSpPr>
        <p:spPr>
          <a:xfrm>
            <a:off x="395536" y="4581128"/>
            <a:ext cx="3781805" cy="1754326"/>
          </a:xfrm>
          <a:prstGeom prst="rect">
            <a:avLst/>
          </a:prstGeom>
          <a:noFill/>
          <a:ln>
            <a:solidFill>
              <a:schemeClr val="bg1"/>
            </a:solidFill>
          </a:ln>
        </p:spPr>
        <p:txBody>
          <a:bodyPr wrap="none" rtlCol="0">
            <a:spAutoFit/>
          </a:bodyPr>
          <a:lstStyle/>
          <a:p>
            <a:r>
              <a:rPr lang="fr-FR" sz="1800" dirty="0"/>
              <a:t>The </a:t>
            </a:r>
            <a:r>
              <a:rPr lang="fr-FR" sz="1800" dirty="0" err="1"/>
              <a:t>constrast</a:t>
            </a:r>
            <a:r>
              <a:rPr lang="fr-FR" sz="1800" dirty="0"/>
              <a:t> </a:t>
            </a:r>
            <a:r>
              <a:rPr lang="fr-FR" sz="1800" dirty="0" err="1"/>
              <a:t>can</a:t>
            </a:r>
            <a:r>
              <a:rPr lang="fr-FR" sz="1800" dirty="0"/>
              <a:t> </a:t>
            </a:r>
            <a:r>
              <a:rPr lang="fr-FR" sz="1800" dirty="0" err="1"/>
              <a:t>be</a:t>
            </a:r>
            <a:r>
              <a:rPr lang="fr-FR" sz="1800" dirty="0"/>
              <a:t> </a:t>
            </a:r>
            <a:r>
              <a:rPr lang="fr-FR" sz="1800" dirty="0" err="1"/>
              <a:t>seen</a:t>
            </a:r>
            <a:r>
              <a:rPr lang="fr-FR" sz="1800" dirty="0"/>
              <a:t> as a </a:t>
            </a:r>
            <a:r>
              <a:rPr lang="fr-FR" sz="1800" dirty="0" err="1"/>
              <a:t>function</a:t>
            </a:r>
            <a:endParaRPr lang="fr-FR" sz="1800" dirty="0"/>
          </a:p>
          <a:p>
            <a:r>
              <a:rPr lang="fr-FR" sz="1800" dirty="0" err="1"/>
              <a:t>that</a:t>
            </a:r>
            <a:r>
              <a:rPr lang="fr-FR" sz="1800" dirty="0"/>
              <a:t> </a:t>
            </a:r>
            <a:r>
              <a:rPr lang="fr-FR" sz="1800" dirty="0" err="1"/>
              <a:t>will</a:t>
            </a:r>
            <a:r>
              <a:rPr lang="fr-FR" sz="1800" dirty="0"/>
              <a:t> tend to:</a:t>
            </a:r>
          </a:p>
          <a:p>
            <a:pPr marL="342900" indent="-342900">
              <a:buFont typeface="+mj-lt"/>
              <a:buAutoNum type="arabicPeriod"/>
            </a:pPr>
            <a:r>
              <a:rPr lang="fr-FR" sz="1800" b="1" dirty="0" err="1">
                <a:solidFill>
                  <a:srgbClr val="FFC000"/>
                </a:solidFill>
              </a:rPr>
              <a:t>Overlength</a:t>
            </a:r>
            <a:r>
              <a:rPr lang="fr-FR" sz="1800" b="1" dirty="0">
                <a:solidFill>
                  <a:srgbClr val="FFC000"/>
                </a:solidFill>
              </a:rPr>
              <a:t> the </a:t>
            </a:r>
            <a:r>
              <a:rPr lang="fr-FR" sz="1800" b="1" dirty="0" err="1">
                <a:solidFill>
                  <a:srgbClr val="FFC000"/>
                </a:solidFill>
              </a:rPr>
              <a:t>Hairs</a:t>
            </a:r>
            <a:r>
              <a:rPr lang="fr-FR" sz="1800" b="1" dirty="0">
                <a:solidFill>
                  <a:srgbClr val="FFC000"/>
                </a:solidFill>
              </a:rPr>
              <a:t> of </a:t>
            </a:r>
            <a:r>
              <a:rPr lang="fr-FR" sz="1800" b="1" dirty="0" err="1">
                <a:solidFill>
                  <a:srgbClr val="FFC000"/>
                </a:solidFill>
              </a:rPr>
              <a:t>Women</a:t>
            </a:r>
            <a:endParaRPr lang="fr-FR" sz="1800" b="1" dirty="0">
              <a:solidFill>
                <a:srgbClr val="FFC000"/>
              </a:solidFill>
            </a:endParaRPr>
          </a:p>
          <a:p>
            <a:pPr marL="342900" indent="-342900">
              <a:buFont typeface="+mj-lt"/>
              <a:buAutoNum type="arabicPeriod"/>
            </a:pPr>
            <a:r>
              <a:rPr lang="fr-FR" sz="1800" b="1" dirty="0" err="1">
                <a:solidFill>
                  <a:srgbClr val="660066"/>
                </a:solidFill>
              </a:rPr>
              <a:t>Oversize</a:t>
            </a:r>
            <a:r>
              <a:rPr lang="fr-FR" sz="1800" b="1" dirty="0">
                <a:solidFill>
                  <a:srgbClr val="660066"/>
                </a:solidFill>
              </a:rPr>
              <a:t> the </a:t>
            </a:r>
            <a:r>
              <a:rPr lang="fr-FR" sz="1800" b="1" dirty="0" err="1">
                <a:solidFill>
                  <a:srgbClr val="660066"/>
                </a:solidFill>
              </a:rPr>
              <a:t>Shoes</a:t>
            </a:r>
            <a:r>
              <a:rPr lang="fr-FR" sz="1800" b="1" dirty="0">
                <a:solidFill>
                  <a:srgbClr val="660066"/>
                </a:solidFill>
              </a:rPr>
              <a:t> of Men</a:t>
            </a:r>
          </a:p>
          <a:p>
            <a:pPr marL="342900" indent="-342900">
              <a:buFont typeface="+mj-lt"/>
              <a:buAutoNum type="arabicPeriod"/>
            </a:pPr>
            <a:r>
              <a:rPr lang="fr-FR" sz="1800" b="1" dirty="0" err="1">
                <a:solidFill>
                  <a:srgbClr val="92D050"/>
                </a:solidFill>
              </a:rPr>
              <a:t>Underlength</a:t>
            </a:r>
            <a:r>
              <a:rPr lang="fr-FR" sz="1800" b="1" dirty="0">
                <a:solidFill>
                  <a:srgbClr val="92D050"/>
                </a:solidFill>
              </a:rPr>
              <a:t> the </a:t>
            </a:r>
            <a:r>
              <a:rPr lang="fr-FR" sz="1800" b="1" dirty="0" err="1">
                <a:solidFill>
                  <a:srgbClr val="92D050"/>
                </a:solidFill>
              </a:rPr>
              <a:t>Hairs</a:t>
            </a:r>
            <a:r>
              <a:rPr lang="fr-FR" sz="1800" b="1" dirty="0">
                <a:solidFill>
                  <a:srgbClr val="92D050"/>
                </a:solidFill>
              </a:rPr>
              <a:t> of Men</a:t>
            </a:r>
          </a:p>
          <a:p>
            <a:pPr marL="342900" indent="-342900">
              <a:buFont typeface="+mj-lt"/>
              <a:buAutoNum type="arabicPeriod"/>
            </a:pPr>
            <a:r>
              <a:rPr lang="fr-FR" sz="1800" dirty="0" err="1">
                <a:solidFill>
                  <a:schemeClr val="bg1"/>
                </a:solidFill>
              </a:rPr>
              <a:t>Undersize</a:t>
            </a:r>
            <a:r>
              <a:rPr lang="fr-FR" sz="1800" dirty="0">
                <a:solidFill>
                  <a:schemeClr val="bg1"/>
                </a:solidFill>
              </a:rPr>
              <a:t> the </a:t>
            </a:r>
            <a:r>
              <a:rPr lang="fr-FR" sz="1800" dirty="0" err="1">
                <a:solidFill>
                  <a:schemeClr val="bg1"/>
                </a:solidFill>
              </a:rPr>
              <a:t>Shoes</a:t>
            </a:r>
            <a:r>
              <a:rPr lang="fr-FR" sz="1800" dirty="0">
                <a:solidFill>
                  <a:schemeClr val="bg1"/>
                </a:solidFill>
              </a:rPr>
              <a:t> of </a:t>
            </a:r>
            <a:r>
              <a:rPr lang="fr-FR" sz="1800" dirty="0" err="1">
                <a:solidFill>
                  <a:schemeClr val="bg1"/>
                </a:solidFill>
              </a:rPr>
              <a:t>Women</a:t>
            </a:r>
            <a:endParaRPr lang="fr-FR" sz="1800" dirty="0">
              <a:solidFill>
                <a:schemeClr val="bg1"/>
              </a:solidFill>
            </a:endParaRPr>
          </a:p>
        </p:txBody>
      </p:sp>
      <p:sp>
        <p:nvSpPr>
          <p:cNvPr id="21" name="Rectangle 20"/>
          <p:cNvSpPr/>
          <p:nvPr/>
        </p:nvSpPr>
        <p:spPr>
          <a:xfrm>
            <a:off x="7524328" y="5202488"/>
            <a:ext cx="864096" cy="37310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372200" y="5202551"/>
            <a:ext cx="864096" cy="37310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7524328" y="5864205"/>
            <a:ext cx="864096" cy="37310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385809" y="5869516"/>
            <a:ext cx="864096" cy="373107"/>
          </a:xfrm>
          <a:prstGeom prst="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1475656" y="3140968"/>
            <a:ext cx="5904656" cy="540060"/>
            <a:chOff x="1475656" y="3356992"/>
            <a:chExt cx="5904656" cy="389681"/>
          </a:xfrm>
        </p:grpSpPr>
        <p:sp>
          <p:nvSpPr>
            <p:cNvPr id="25" name="Rectangle 24"/>
            <p:cNvSpPr/>
            <p:nvPr/>
          </p:nvSpPr>
          <p:spPr>
            <a:xfrm>
              <a:off x="1475656" y="3356992"/>
              <a:ext cx="864096" cy="37310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3131840" y="3373566"/>
              <a:ext cx="864096" cy="37310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228184" y="3356992"/>
              <a:ext cx="1152128" cy="37310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8359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a:latin typeface="Arial" panose="020B0604020202020204" pitchFamily="34" charset="0"/>
                <a:cs typeface="Arial" panose="020B0604020202020204" pitchFamily="34" charset="0"/>
              </a:rPr>
              <a:t>A simple </a:t>
            </a:r>
            <a:r>
              <a:rPr lang="fr-FR" dirty="0" err="1">
                <a:latin typeface="Arial" panose="020B0604020202020204" pitchFamily="34" charset="0"/>
                <a:cs typeface="Arial" panose="020B0604020202020204" pitchFamily="34" charset="0"/>
              </a:rPr>
              <a:t>example</a:t>
            </a:r>
            <a:endParaRPr lang="fr-FR"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12</a:t>
            </a:fld>
            <a:endParaRPr lang="en-US"/>
          </a:p>
        </p:txBody>
      </p:sp>
      <p:sp>
        <p:nvSpPr>
          <p:cNvPr id="7" name="Rectangle 1027"/>
          <p:cNvSpPr txBox="1">
            <a:spLocks noChangeArrowheads="1"/>
          </p:cNvSpPr>
          <p:nvPr/>
        </p:nvSpPr>
        <p:spPr>
          <a:xfrm>
            <a:off x="109184" y="1124744"/>
            <a:ext cx="8964489"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500" kern="0" dirty="0">
                <a:latin typeface="+mn-lt"/>
                <a:cs typeface="Arial" pitchFamily="34" charset="0"/>
              </a:rPr>
              <a:t>The contrast is applied on the data in order to modify the feature weights depending on the data class</a:t>
            </a:r>
            <a:endParaRPr kumimoji="0" lang="en-US" sz="25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453455503"/>
              </p:ext>
            </p:extLst>
          </p:nvPr>
        </p:nvGraphicFramePr>
        <p:xfrm>
          <a:off x="395536" y="2324744"/>
          <a:ext cx="3672408" cy="2944610"/>
        </p:xfrm>
        <a:graphic>
          <a:graphicData uri="http://schemas.openxmlformats.org/drawingml/2006/table">
            <a:tbl>
              <a:tblPr firstRow="1" bandRow="1">
                <a:tableStyleId>{5C22544A-7EE6-4342-B048-85BDC9FD1C3A}</a:tableStyleId>
              </a:tblPr>
              <a:tblGrid>
                <a:gridCol w="1224136">
                  <a:extLst>
                    <a:ext uri="{9D8B030D-6E8A-4147-A177-3AD203B41FA5}">
                      <a16:colId xmlns="" xmlns:a16="http://schemas.microsoft.com/office/drawing/2014/main" val="20000"/>
                    </a:ext>
                  </a:extLst>
                </a:gridCol>
                <a:gridCol w="1224136">
                  <a:extLst>
                    <a:ext uri="{9D8B030D-6E8A-4147-A177-3AD203B41FA5}">
                      <a16:colId xmlns="" xmlns:a16="http://schemas.microsoft.com/office/drawing/2014/main" val="20001"/>
                    </a:ext>
                  </a:extLst>
                </a:gridCol>
                <a:gridCol w="1224136">
                  <a:extLst>
                    <a:ext uri="{9D8B030D-6E8A-4147-A177-3AD203B41FA5}">
                      <a16:colId xmlns="" xmlns:a16="http://schemas.microsoft.com/office/drawing/2014/main" val="20002"/>
                    </a:ext>
                  </a:extLst>
                </a:gridCol>
              </a:tblGrid>
              <a:tr h="750050">
                <a:tc>
                  <a:txBody>
                    <a:bodyPr/>
                    <a:lstStyle/>
                    <a:p>
                      <a:pPr algn="ctr"/>
                      <a:r>
                        <a:rPr lang="fr-FR" sz="2000" u="sng" dirty="0" err="1"/>
                        <a:t>S</a:t>
                      </a:r>
                      <a:r>
                        <a:rPr lang="fr-FR" sz="2000" dirty="0" err="1"/>
                        <a:t>hoes</a:t>
                      </a:r>
                      <a:r>
                        <a:rPr lang="fr-FR" sz="2000" dirty="0"/>
                        <a:t/>
                      </a:r>
                      <a:br>
                        <a:rPr lang="fr-FR" sz="2000" dirty="0"/>
                      </a:br>
                      <a:r>
                        <a:rPr lang="fr-FR" sz="2000" dirty="0"/>
                        <a:t>_size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H</a:t>
                      </a:r>
                      <a:r>
                        <a:rPr lang="fr-FR" sz="2000" dirty="0" err="1"/>
                        <a:t>air</a:t>
                      </a:r>
                      <a:r>
                        <a:rPr lang="fr-FR" sz="2000" dirty="0"/>
                        <a:t/>
                      </a:r>
                      <a:br>
                        <a:rPr lang="fr-FR" sz="2000" dirty="0"/>
                      </a:br>
                      <a:r>
                        <a:rPr lang="fr-FR" sz="2000" dirty="0"/>
                        <a:t>_</a:t>
                      </a:r>
                      <a:r>
                        <a:rPr lang="fr-FR" sz="2000" dirty="0" err="1"/>
                        <a:t>length</a:t>
                      </a:r>
                      <a:endParaRPr lang="fr-FR" sz="2000" dirty="0"/>
                    </a:p>
                  </a:txBody>
                  <a:tcPr/>
                </a:tc>
                <a:tc>
                  <a:txBody>
                    <a:bodyPr/>
                    <a:lstStyle/>
                    <a:p>
                      <a:pPr algn="ctr"/>
                      <a:r>
                        <a:rPr lang="fr-FR" sz="2000" dirty="0"/>
                        <a:t>Class</a:t>
                      </a:r>
                    </a:p>
                  </a:txBody>
                  <a:tcPr anchor="ctr"/>
                </a:tc>
                <a:extLst>
                  <a:ext uri="{0D108BD9-81ED-4DB2-BD59-A6C34878D82A}">
                    <a16:rowId xmlns="" xmlns:a16="http://schemas.microsoft.com/office/drawing/2014/main" val="10000"/>
                  </a:ext>
                </a:extLst>
              </a:tr>
              <a:tr h="355045">
                <a:tc>
                  <a:txBody>
                    <a:bodyPr/>
                    <a:lstStyle/>
                    <a:p>
                      <a:pPr algn="ctr"/>
                      <a:r>
                        <a:rPr lang="fr-FR" sz="1800" dirty="0"/>
                        <a:t>9</a:t>
                      </a:r>
                    </a:p>
                  </a:txBody>
                  <a:tcPr/>
                </a:tc>
                <a:tc>
                  <a:txBody>
                    <a:bodyPr/>
                    <a:lstStyle/>
                    <a:p>
                      <a:pPr algn="ctr"/>
                      <a:r>
                        <a:rPr lang="fr-FR" sz="1800" dirty="0"/>
                        <a:t>5</a:t>
                      </a:r>
                    </a:p>
                  </a:txBody>
                  <a:tcPr/>
                </a:tc>
                <a:tc>
                  <a:txBody>
                    <a:bodyPr/>
                    <a:lstStyle/>
                    <a:p>
                      <a:pPr algn="ctr"/>
                      <a:r>
                        <a:rPr lang="fr-FR" sz="1800" dirty="0"/>
                        <a:t>M</a:t>
                      </a:r>
                    </a:p>
                  </a:txBody>
                  <a:tcPr/>
                </a:tc>
                <a:extLst>
                  <a:ext uri="{0D108BD9-81ED-4DB2-BD59-A6C34878D82A}">
                    <a16:rowId xmlns="" xmlns:a16="http://schemas.microsoft.com/office/drawing/2014/main" val="10001"/>
                  </a:ext>
                </a:extLst>
              </a:tr>
              <a:tr h="355045">
                <a:tc>
                  <a:txBody>
                    <a:bodyPr/>
                    <a:lstStyle/>
                    <a:p>
                      <a:pPr algn="ctr"/>
                      <a:r>
                        <a:rPr lang="fr-FR" sz="1800" dirty="0"/>
                        <a:t>9</a:t>
                      </a:r>
                    </a:p>
                  </a:txBody>
                  <a:tcPr/>
                </a:tc>
                <a:tc>
                  <a:txBody>
                    <a:bodyPr/>
                    <a:lstStyle/>
                    <a:p>
                      <a:pPr algn="ctr"/>
                      <a:r>
                        <a:rPr lang="fr-FR" sz="1800" dirty="0"/>
                        <a:t>10</a:t>
                      </a:r>
                    </a:p>
                  </a:txBody>
                  <a:tcPr/>
                </a:tc>
                <a:tc>
                  <a:txBody>
                    <a:bodyPr/>
                    <a:lstStyle/>
                    <a:p>
                      <a:pPr algn="ctr"/>
                      <a:r>
                        <a:rPr lang="fr-FR" sz="1800" dirty="0"/>
                        <a:t>M</a:t>
                      </a:r>
                    </a:p>
                  </a:txBody>
                  <a:tcPr/>
                </a:tc>
                <a:extLst>
                  <a:ext uri="{0D108BD9-81ED-4DB2-BD59-A6C34878D82A}">
                    <a16:rowId xmlns="" xmlns:a16="http://schemas.microsoft.com/office/drawing/2014/main" val="10002"/>
                  </a:ext>
                </a:extLst>
              </a:tr>
              <a:tr h="355045">
                <a:tc>
                  <a:txBody>
                    <a:bodyPr/>
                    <a:lstStyle/>
                    <a:p>
                      <a:pPr algn="ctr"/>
                      <a:r>
                        <a:rPr lang="fr-FR" sz="1800" dirty="0"/>
                        <a:t>9</a:t>
                      </a:r>
                    </a:p>
                  </a:txBody>
                  <a:tcPr/>
                </a:tc>
                <a:tc>
                  <a:txBody>
                    <a:bodyPr/>
                    <a:lstStyle/>
                    <a:p>
                      <a:pPr algn="ctr"/>
                      <a:r>
                        <a:rPr lang="fr-FR" sz="1800" dirty="0"/>
                        <a:t>20</a:t>
                      </a:r>
                    </a:p>
                  </a:txBody>
                  <a:tcPr/>
                </a:tc>
                <a:tc>
                  <a:txBody>
                    <a:bodyPr/>
                    <a:lstStyle/>
                    <a:p>
                      <a:pPr algn="ctr"/>
                      <a:r>
                        <a:rPr lang="fr-FR" sz="1800" dirty="0"/>
                        <a:t>M</a:t>
                      </a:r>
                    </a:p>
                  </a:txBody>
                  <a:tcPr/>
                </a:tc>
                <a:extLst>
                  <a:ext uri="{0D108BD9-81ED-4DB2-BD59-A6C34878D82A}">
                    <a16:rowId xmlns="" xmlns:a16="http://schemas.microsoft.com/office/drawing/2014/main" val="10003"/>
                  </a:ext>
                </a:extLst>
              </a:tr>
              <a:tr h="355045">
                <a:tc>
                  <a:txBody>
                    <a:bodyPr/>
                    <a:lstStyle/>
                    <a:p>
                      <a:pPr algn="ctr"/>
                      <a:r>
                        <a:rPr lang="fr-FR" sz="1800" dirty="0"/>
                        <a:t>5</a:t>
                      </a:r>
                    </a:p>
                  </a:txBody>
                  <a:tcPr/>
                </a:tc>
                <a:tc>
                  <a:txBody>
                    <a:bodyPr/>
                    <a:lstStyle/>
                    <a:p>
                      <a:pPr algn="ctr"/>
                      <a:r>
                        <a:rPr lang="fr-FR" sz="1800" dirty="0"/>
                        <a:t>15</a:t>
                      </a:r>
                    </a:p>
                  </a:txBody>
                  <a:tcPr/>
                </a:tc>
                <a:tc>
                  <a:txBody>
                    <a:bodyPr/>
                    <a:lstStyle/>
                    <a:p>
                      <a:pPr algn="ctr"/>
                      <a:r>
                        <a:rPr lang="fr-FR" sz="1800" dirty="0"/>
                        <a:t>F</a:t>
                      </a:r>
                    </a:p>
                  </a:txBody>
                  <a:tcPr/>
                </a:tc>
                <a:extLst>
                  <a:ext uri="{0D108BD9-81ED-4DB2-BD59-A6C34878D82A}">
                    <a16:rowId xmlns="" xmlns:a16="http://schemas.microsoft.com/office/drawing/2014/main" val="10004"/>
                  </a:ext>
                </a:extLst>
              </a:tr>
              <a:tr h="355045">
                <a:tc>
                  <a:txBody>
                    <a:bodyPr/>
                    <a:lstStyle/>
                    <a:p>
                      <a:pPr algn="ctr"/>
                      <a:r>
                        <a:rPr lang="fr-FR" sz="1800" dirty="0"/>
                        <a:t>6</a:t>
                      </a:r>
                    </a:p>
                  </a:txBody>
                  <a:tcPr/>
                </a:tc>
                <a:tc>
                  <a:txBody>
                    <a:bodyPr/>
                    <a:lstStyle/>
                    <a:p>
                      <a:pPr algn="ctr"/>
                      <a:r>
                        <a:rPr lang="fr-FR" sz="1800" dirty="0"/>
                        <a:t>25</a:t>
                      </a:r>
                    </a:p>
                  </a:txBody>
                  <a:tcPr/>
                </a:tc>
                <a:tc>
                  <a:txBody>
                    <a:bodyPr/>
                    <a:lstStyle/>
                    <a:p>
                      <a:pPr algn="ctr"/>
                      <a:r>
                        <a:rPr lang="fr-FR" sz="1800" dirty="0"/>
                        <a:t>F</a:t>
                      </a:r>
                    </a:p>
                  </a:txBody>
                  <a:tcPr/>
                </a:tc>
                <a:extLst>
                  <a:ext uri="{0D108BD9-81ED-4DB2-BD59-A6C34878D82A}">
                    <a16:rowId xmlns="" xmlns:a16="http://schemas.microsoft.com/office/drawing/2014/main" val="10005"/>
                  </a:ext>
                </a:extLst>
              </a:tr>
              <a:tr h="355045">
                <a:tc>
                  <a:txBody>
                    <a:bodyPr/>
                    <a:lstStyle/>
                    <a:p>
                      <a:pPr algn="ctr"/>
                      <a:r>
                        <a:rPr lang="fr-FR" sz="1800" dirty="0"/>
                        <a:t>5</a:t>
                      </a:r>
                    </a:p>
                  </a:txBody>
                  <a:tcPr/>
                </a:tc>
                <a:tc>
                  <a:txBody>
                    <a:bodyPr/>
                    <a:lstStyle/>
                    <a:p>
                      <a:pPr algn="ctr"/>
                      <a:r>
                        <a:rPr lang="fr-FR" sz="1800" dirty="0"/>
                        <a:t>25</a:t>
                      </a:r>
                    </a:p>
                  </a:txBody>
                  <a:tcPr/>
                </a:tc>
                <a:tc>
                  <a:txBody>
                    <a:bodyPr/>
                    <a:lstStyle/>
                    <a:p>
                      <a:pPr algn="ctr"/>
                      <a:r>
                        <a:rPr lang="fr-FR" sz="1800" dirty="0"/>
                        <a:t>F</a:t>
                      </a:r>
                    </a:p>
                  </a:txBody>
                  <a:tcPr/>
                </a:tc>
                <a:extLst>
                  <a:ext uri="{0D108BD9-81ED-4DB2-BD59-A6C34878D82A}">
                    <a16:rowId xmlns="" xmlns:a16="http://schemas.microsoft.com/office/drawing/2014/main" val="10006"/>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3661250219"/>
              </p:ext>
            </p:extLst>
          </p:nvPr>
        </p:nvGraphicFramePr>
        <p:xfrm>
          <a:off x="5004048" y="2336144"/>
          <a:ext cx="3552057" cy="2977800"/>
        </p:xfrm>
        <a:graphic>
          <a:graphicData uri="http://schemas.openxmlformats.org/drawingml/2006/table">
            <a:tbl>
              <a:tblPr firstRow="1" bandRow="1">
                <a:tableStyleId>{5C22544A-7EE6-4342-B048-85BDC9FD1C3A}</a:tableStyleId>
              </a:tblPr>
              <a:tblGrid>
                <a:gridCol w="1184019">
                  <a:extLst>
                    <a:ext uri="{9D8B030D-6E8A-4147-A177-3AD203B41FA5}">
                      <a16:colId xmlns="" xmlns:a16="http://schemas.microsoft.com/office/drawing/2014/main" val="20000"/>
                    </a:ext>
                  </a:extLst>
                </a:gridCol>
                <a:gridCol w="1184019">
                  <a:extLst>
                    <a:ext uri="{9D8B030D-6E8A-4147-A177-3AD203B41FA5}">
                      <a16:colId xmlns="" xmlns:a16="http://schemas.microsoft.com/office/drawing/2014/main" val="20001"/>
                    </a:ext>
                  </a:extLst>
                </a:gridCol>
                <a:gridCol w="1184019">
                  <a:extLst>
                    <a:ext uri="{9D8B030D-6E8A-4147-A177-3AD203B41FA5}">
                      <a16:colId xmlns="" xmlns:a16="http://schemas.microsoft.com/office/drawing/2014/main" val="20002"/>
                    </a:ext>
                  </a:extLst>
                </a:gridCol>
              </a:tblGrid>
              <a:tr h="6641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S</a:t>
                      </a:r>
                      <a:r>
                        <a:rPr lang="fr-FR" sz="2000" dirty="0" err="1"/>
                        <a:t>hoes</a:t>
                      </a:r>
                      <a:r>
                        <a:rPr lang="fr-FR" sz="2000" dirty="0"/>
                        <a:t/>
                      </a:r>
                      <a:br>
                        <a:rPr lang="fr-FR" sz="2000" dirty="0"/>
                      </a:br>
                      <a:r>
                        <a:rPr lang="fr-FR" sz="2000" dirty="0"/>
                        <a:t>_size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H</a:t>
                      </a:r>
                      <a:r>
                        <a:rPr lang="fr-FR" sz="2000" dirty="0" err="1"/>
                        <a:t>air</a:t>
                      </a:r>
                      <a:r>
                        <a:rPr lang="fr-FR" sz="2000" dirty="0"/>
                        <a:t/>
                      </a:r>
                      <a:br>
                        <a:rPr lang="fr-FR" sz="2000" dirty="0"/>
                      </a:br>
                      <a:r>
                        <a:rPr lang="fr-FR" sz="2000" dirty="0"/>
                        <a:t>_</a:t>
                      </a:r>
                      <a:r>
                        <a:rPr lang="fr-FR" sz="2000" dirty="0" err="1"/>
                        <a:t>length</a:t>
                      </a:r>
                      <a:endParaRPr lang="fr-FR"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a:t>Class</a:t>
                      </a:r>
                    </a:p>
                  </a:txBody>
                  <a:tcPr anchor="ctr"/>
                </a:tc>
                <a:extLst>
                  <a:ext uri="{0D108BD9-81ED-4DB2-BD59-A6C34878D82A}">
                    <a16:rowId xmlns="" xmlns:a16="http://schemas.microsoft.com/office/drawing/2014/main" val="10000"/>
                  </a:ext>
                </a:extLst>
              </a:tr>
              <a:tr h="379460">
                <a:tc>
                  <a:txBody>
                    <a:bodyPr/>
                    <a:lstStyle/>
                    <a:p>
                      <a:pPr algn="ctr"/>
                      <a:r>
                        <a:rPr lang="fr-FR" dirty="0"/>
                        <a:t>12,33</a:t>
                      </a:r>
                    </a:p>
                  </a:txBody>
                  <a:tcPr/>
                </a:tc>
                <a:tc>
                  <a:txBody>
                    <a:bodyPr/>
                    <a:lstStyle/>
                    <a:p>
                      <a:pPr algn="ctr"/>
                      <a:r>
                        <a:rPr lang="fr-FR" dirty="0"/>
                        <a:t>3.7</a:t>
                      </a:r>
                    </a:p>
                  </a:txBody>
                  <a:tcPr/>
                </a:tc>
                <a:tc>
                  <a:txBody>
                    <a:bodyPr/>
                    <a:lstStyle/>
                    <a:p>
                      <a:pPr algn="ctr"/>
                      <a:r>
                        <a:rPr lang="fr-FR" dirty="0"/>
                        <a:t>M</a:t>
                      </a:r>
                    </a:p>
                  </a:txBody>
                  <a:tcPr/>
                </a:tc>
                <a:extLst>
                  <a:ext uri="{0D108BD9-81ED-4DB2-BD59-A6C34878D82A}">
                    <a16:rowId xmlns="" xmlns:a16="http://schemas.microsoft.com/office/drawing/2014/main" val="10001"/>
                  </a:ext>
                </a:extLst>
              </a:tr>
              <a:tr h="379460">
                <a:tc>
                  <a:txBody>
                    <a:bodyPr/>
                    <a:lstStyle/>
                    <a:p>
                      <a:pPr algn="ctr"/>
                      <a:r>
                        <a:rPr lang="fr-FR" dirty="0"/>
                        <a:t>12,33</a:t>
                      </a:r>
                    </a:p>
                  </a:txBody>
                  <a:tcPr/>
                </a:tc>
                <a:tc>
                  <a:txBody>
                    <a:bodyPr/>
                    <a:lstStyle/>
                    <a:p>
                      <a:pPr algn="ctr"/>
                      <a:r>
                        <a:rPr lang="fr-FR" dirty="0"/>
                        <a:t>7.4</a:t>
                      </a:r>
                    </a:p>
                  </a:txBody>
                  <a:tcPr/>
                </a:tc>
                <a:tc>
                  <a:txBody>
                    <a:bodyPr/>
                    <a:lstStyle/>
                    <a:p>
                      <a:pPr algn="ctr"/>
                      <a:r>
                        <a:rPr lang="fr-FR" dirty="0"/>
                        <a:t>M</a:t>
                      </a:r>
                    </a:p>
                  </a:txBody>
                  <a:tcPr/>
                </a:tc>
                <a:extLst>
                  <a:ext uri="{0D108BD9-81ED-4DB2-BD59-A6C34878D82A}">
                    <a16:rowId xmlns="" xmlns:a16="http://schemas.microsoft.com/office/drawing/2014/main" val="10002"/>
                  </a:ext>
                </a:extLst>
              </a:tr>
              <a:tr h="379460">
                <a:tc>
                  <a:txBody>
                    <a:bodyPr/>
                    <a:lstStyle/>
                    <a:p>
                      <a:pPr algn="ctr"/>
                      <a:r>
                        <a:rPr lang="fr-FR" dirty="0"/>
                        <a:t>12,33</a:t>
                      </a:r>
                    </a:p>
                  </a:txBody>
                  <a:tcPr/>
                </a:tc>
                <a:tc>
                  <a:txBody>
                    <a:bodyPr/>
                    <a:lstStyle/>
                    <a:p>
                      <a:pPr algn="ctr"/>
                      <a:r>
                        <a:rPr lang="fr-FR" dirty="0"/>
                        <a:t>14.8</a:t>
                      </a:r>
                    </a:p>
                  </a:txBody>
                  <a:tcPr/>
                </a:tc>
                <a:tc>
                  <a:txBody>
                    <a:bodyPr/>
                    <a:lstStyle/>
                    <a:p>
                      <a:pPr algn="ctr"/>
                      <a:r>
                        <a:rPr lang="fr-FR" dirty="0"/>
                        <a:t>M</a:t>
                      </a:r>
                    </a:p>
                  </a:txBody>
                  <a:tcPr/>
                </a:tc>
                <a:extLst>
                  <a:ext uri="{0D108BD9-81ED-4DB2-BD59-A6C34878D82A}">
                    <a16:rowId xmlns="" xmlns:a16="http://schemas.microsoft.com/office/drawing/2014/main" val="10003"/>
                  </a:ext>
                </a:extLst>
              </a:tr>
              <a:tr h="379460">
                <a:tc>
                  <a:txBody>
                    <a:bodyPr/>
                    <a:lstStyle/>
                    <a:p>
                      <a:pPr algn="ctr"/>
                      <a:r>
                        <a:rPr lang="fr-FR" dirty="0"/>
                        <a:t>3.15</a:t>
                      </a:r>
                    </a:p>
                  </a:txBody>
                  <a:tcPr/>
                </a:tc>
                <a:tc>
                  <a:txBody>
                    <a:bodyPr/>
                    <a:lstStyle/>
                    <a:p>
                      <a:pPr algn="ctr"/>
                      <a:r>
                        <a:rPr lang="fr-FR" dirty="0"/>
                        <a:t>18.75</a:t>
                      </a:r>
                    </a:p>
                  </a:txBody>
                  <a:tcPr/>
                </a:tc>
                <a:tc>
                  <a:txBody>
                    <a:bodyPr/>
                    <a:lstStyle/>
                    <a:p>
                      <a:pPr algn="ctr"/>
                      <a:r>
                        <a:rPr lang="fr-FR" dirty="0"/>
                        <a:t>F</a:t>
                      </a:r>
                    </a:p>
                  </a:txBody>
                  <a:tcPr/>
                </a:tc>
                <a:extLst>
                  <a:ext uri="{0D108BD9-81ED-4DB2-BD59-A6C34878D82A}">
                    <a16:rowId xmlns="" xmlns:a16="http://schemas.microsoft.com/office/drawing/2014/main" val="10004"/>
                  </a:ext>
                </a:extLst>
              </a:tr>
              <a:tr h="379460">
                <a:tc>
                  <a:txBody>
                    <a:bodyPr/>
                    <a:lstStyle/>
                    <a:p>
                      <a:pPr algn="ctr"/>
                      <a:r>
                        <a:rPr lang="fr-FR" dirty="0"/>
                        <a:t>3,78</a:t>
                      </a:r>
                    </a:p>
                  </a:txBody>
                  <a:tcPr/>
                </a:tc>
                <a:tc>
                  <a:txBody>
                    <a:bodyPr/>
                    <a:lstStyle/>
                    <a:p>
                      <a:pPr algn="ctr"/>
                      <a:r>
                        <a:rPr lang="fr-FR" dirty="0"/>
                        <a:t>31.25</a:t>
                      </a:r>
                    </a:p>
                  </a:txBody>
                  <a:tcPr/>
                </a:tc>
                <a:tc>
                  <a:txBody>
                    <a:bodyPr/>
                    <a:lstStyle/>
                    <a:p>
                      <a:pPr algn="ctr"/>
                      <a:r>
                        <a:rPr lang="fr-FR" dirty="0"/>
                        <a:t>F</a:t>
                      </a:r>
                    </a:p>
                  </a:txBody>
                  <a:tcPr/>
                </a:tc>
                <a:extLst>
                  <a:ext uri="{0D108BD9-81ED-4DB2-BD59-A6C34878D82A}">
                    <a16:rowId xmlns="" xmlns:a16="http://schemas.microsoft.com/office/drawing/2014/main" val="10005"/>
                  </a:ext>
                </a:extLst>
              </a:tr>
              <a:tr h="379460">
                <a:tc>
                  <a:txBody>
                    <a:bodyPr/>
                    <a:lstStyle/>
                    <a:p>
                      <a:pPr algn="ctr"/>
                      <a:r>
                        <a:rPr lang="fr-FR" dirty="0"/>
                        <a:t>3.15</a:t>
                      </a:r>
                    </a:p>
                  </a:txBody>
                  <a:tcPr/>
                </a:tc>
                <a:tc>
                  <a:txBody>
                    <a:bodyPr/>
                    <a:lstStyle/>
                    <a:p>
                      <a:pPr algn="ctr"/>
                      <a:r>
                        <a:rPr lang="fr-FR" dirty="0"/>
                        <a:t>31.25</a:t>
                      </a:r>
                    </a:p>
                  </a:txBody>
                  <a:tcPr/>
                </a:tc>
                <a:tc>
                  <a:txBody>
                    <a:bodyPr/>
                    <a:lstStyle/>
                    <a:p>
                      <a:pPr algn="ctr"/>
                      <a:r>
                        <a:rPr lang="fr-FR" dirty="0"/>
                        <a:t>F</a:t>
                      </a:r>
                    </a:p>
                  </a:txBody>
                  <a:tcPr/>
                </a:tc>
                <a:extLst>
                  <a:ext uri="{0D108BD9-81ED-4DB2-BD59-A6C34878D82A}">
                    <a16:rowId xmlns="" xmlns:a16="http://schemas.microsoft.com/office/drawing/2014/main" val="10006"/>
                  </a:ext>
                </a:extLst>
              </a:tr>
            </a:tbl>
          </a:graphicData>
        </a:graphic>
      </p:graphicFrame>
      <p:sp>
        <p:nvSpPr>
          <p:cNvPr id="16" name="ZoneTexte 15"/>
          <p:cNvSpPr txBox="1"/>
          <p:nvPr/>
        </p:nvSpPr>
        <p:spPr>
          <a:xfrm>
            <a:off x="1547664" y="5301208"/>
            <a:ext cx="1527982" cy="400110"/>
          </a:xfrm>
          <a:prstGeom prst="rect">
            <a:avLst/>
          </a:prstGeom>
          <a:noFill/>
        </p:spPr>
        <p:txBody>
          <a:bodyPr wrap="none" rtlCol="0">
            <a:spAutoFit/>
          </a:bodyPr>
          <a:lstStyle/>
          <a:p>
            <a:r>
              <a:rPr lang="fr-FR" dirty="0"/>
              <a:t>Original data</a:t>
            </a:r>
          </a:p>
        </p:txBody>
      </p:sp>
      <p:sp>
        <p:nvSpPr>
          <p:cNvPr id="17" name="ZoneTexte 16"/>
          <p:cNvSpPr txBox="1"/>
          <p:nvPr/>
        </p:nvSpPr>
        <p:spPr>
          <a:xfrm>
            <a:off x="6012160" y="5373216"/>
            <a:ext cx="1784463" cy="400110"/>
          </a:xfrm>
          <a:prstGeom prst="rect">
            <a:avLst/>
          </a:prstGeom>
          <a:noFill/>
        </p:spPr>
        <p:txBody>
          <a:bodyPr wrap="none" rtlCol="0">
            <a:spAutoFit/>
          </a:bodyPr>
          <a:lstStyle/>
          <a:p>
            <a:r>
              <a:rPr lang="en-US" dirty="0">
                <a:solidFill>
                  <a:schemeClr val="bg1"/>
                </a:solidFill>
              </a:rPr>
              <a:t>Contrasted data</a:t>
            </a:r>
          </a:p>
        </p:txBody>
      </p:sp>
      <p:sp>
        <p:nvSpPr>
          <p:cNvPr id="18" name="ZoneTexte 17"/>
          <p:cNvSpPr txBox="1"/>
          <p:nvPr/>
        </p:nvSpPr>
        <p:spPr>
          <a:xfrm>
            <a:off x="395536" y="5745450"/>
            <a:ext cx="8568951" cy="707886"/>
          </a:xfrm>
          <a:prstGeom prst="rect">
            <a:avLst/>
          </a:prstGeom>
          <a:noFill/>
        </p:spPr>
        <p:txBody>
          <a:bodyPr wrap="square" rtlCol="0">
            <a:spAutoFit/>
          </a:bodyPr>
          <a:lstStyle/>
          <a:p>
            <a:r>
              <a:rPr lang="en-US" b="1" dirty="0">
                <a:solidFill>
                  <a:schemeClr val="accent1">
                    <a:lumMod val="75000"/>
                  </a:schemeClr>
                </a:solidFill>
              </a:rPr>
              <a:t>Data contrast can change the organization of the data in the description space in a non linear way</a:t>
            </a:r>
          </a:p>
        </p:txBody>
      </p:sp>
      <p:grpSp>
        <p:nvGrpSpPr>
          <p:cNvPr id="27" name="Groupe 26"/>
          <p:cNvGrpSpPr/>
          <p:nvPr/>
        </p:nvGrpSpPr>
        <p:grpSpPr>
          <a:xfrm>
            <a:off x="1763688" y="3789040"/>
            <a:ext cx="5472608" cy="720080"/>
            <a:chOff x="1763688" y="3789040"/>
            <a:chExt cx="5472608" cy="720080"/>
          </a:xfrm>
        </p:grpSpPr>
        <p:sp>
          <p:nvSpPr>
            <p:cNvPr id="19" name="Rectangle 18"/>
            <p:cNvSpPr/>
            <p:nvPr/>
          </p:nvSpPr>
          <p:spPr>
            <a:xfrm>
              <a:off x="1763688" y="3789040"/>
              <a:ext cx="936104" cy="7200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300192" y="3789040"/>
              <a:ext cx="936104" cy="7200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p:cNvCxnSpPr>
              <a:stCxn id="19" idx="3"/>
              <a:endCxn id="20" idx="1"/>
            </p:cNvCxnSpPr>
            <p:nvPr/>
          </p:nvCxnSpPr>
          <p:spPr>
            <a:xfrm>
              <a:off x="2699792" y="4149080"/>
              <a:ext cx="36004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e 27"/>
          <p:cNvGrpSpPr/>
          <p:nvPr/>
        </p:nvGrpSpPr>
        <p:grpSpPr>
          <a:xfrm>
            <a:off x="1547664" y="3861048"/>
            <a:ext cx="5904656" cy="576064"/>
            <a:chOff x="1547664" y="3861048"/>
            <a:chExt cx="5904656" cy="576064"/>
          </a:xfrm>
        </p:grpSpPr>
        <p:cxnSp>
          <p:nvCxnSpPr>
            <p:cNvPr id="24" name="Connecteur droit avec flèche 23"/>
            <p:cNvCxnSpPr/>
            <p:nvPr/>
          </p:nvCxnSpPr>
          <p:spPr>
            <a:xfrm>
              <a:off x="7452320" y="3933056"/>
              <a:ext cx="0" cy="504056"/>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1547664" y="3861048"/>
              <a:ext cx="0" cy="504056"/>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81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a:t>A simple </a:t>
            </a:r>
            <a:r>
              <a:rPr lang="fr-FR" dirty="0" err="1"/>
              <a:t>example</a:t>
            </a:r>
            <a:endParaRPr lang="fr-FR" dirty="0"/>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13</a:t>
            </a:fld>
            <a:endParaRPr lang="en-US"/>
          </a:p>
        </p:txBody>
      </p:sp>
      <p:sp>
        <p:nvSpPr>
          <p:cNvPr id="7" name="Rectangle 1027"/>
          <p:cNvSpPr txBox="1">
            <a:spLocks noChangeArrowheads="1"/>
          </p:cNvSpPr>
          <p:nvPr/>
        </p:nvSpPr>
        <p:spPr>
          <a:xfrm>
            <a:off x="109184" y="1124744"/>
            <a:ext cx="8964489"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500" kern="0" dirty="0">
                <a:latin typeface="+mn-lt"/>
                <a:cs typeface="Arial" pitchFamily="34" charset="0"/>
              </a:rPr>
              <a:t>The magnification factor (k) can enhance the contrast to facilitate classification in complex cases</a:t>
            </a:r>
            <a:endParaRPr kumimoji="0" lang="en-US" sz="25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1154191789"/>
              </p:ext>
            </p:extLst>
          </p:nvPr>
        </p:nvGraphicFramePr>
        <p:xfrm>
          <a:off x="395536" y="2324744"/>
          <a:ext cx="3672408" cy="2944610"/>
        </p:xfrm>
        <a:graphic>
          <a:graphicData uri="http://schemas.openxmlformats.org/drawingml/2006/table">
            <a:tbl>
              <a:tblPr firstRow="1" bandRow="1">
                <a:tableStyleId>{5C22544A-7EE6-4342-B048-85BDC9FD1C3A}</a:tableStyleId>
              </a:tblPr>
              <a:tblGrid>
                <a:gridCol w="1224136">
                  <a:extLst>
                    <a:ext uri="{9D8B030D-6E8A-4147-A177-3AD203B41FA5}">
                      <a16:colId xmlns="" xmlns:a16="http://schemas.microsoft.com/office/drawing/2014/main" val="20000"/>
                    </a:ext>
                  </a:extLst>
                </a:gridCol>
                <a:gridCol w="1224136">
                  <a:extLst>
                    <a:ext uri="{9D8B030D-6E8A-4147-A177-3AD203B41FA5}">
                      <a16:colId xmlns="" xmlns:a16="http://schemas.microsoft.com/office/drawing/2014/main" val="20001"/>
                    </a:ext>
                  </a:extLst>
                </a:gridCol>
                <a:gridCol w="1224136">
                  <a:extLst>
                    <a:ext uri="{9D8B030D-6E8A-4147-A177-3AD203B41FA5}">
                      <a16:colId xmlns="" xmlns:a16="http://schemas.microsoft.com/office/drawing/2014/main" val="20002"/>
                    </a:ext>
                  </a:extLst>
                </a:gridCol>
              </a:tblGrid>
              <a:tr h="750050">
                <a:tc>
                  <a:txBody>
                    <a:bodyPr/>
                    <a:lstStyle/>
                    <a:p>
                      <a:pPr algn="ctr"/>
                      <a:r>
                        <a:rPr lang="fr-FR" sz="2000" u="sng" dirty="0" err="1"/>
                        <a:t>S</a:t>
                      </a:r>
                      <a:r>
                        <a:rPr lang="fr-FR" sz="2000" dirty="0" err="1"/>
                        <a:t>hoes</a:t>
                      </a:r>
                      <a:r>
                        <a:rPr lang="fr-FR" sz="2000" dirty="0"/>
                        <a:t/>
                      </a:r>
                      <a:br>
                        <a:rPr lang="fr-FR" sz="2000" dirty="0"/>
                      </a:br>
                      <a:r>
                        <a:rPr lang="fr-FR" sz="2000" dirty="0"/>
                        <a:t>_size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H</a:t>
                      </a:r>
                      <a:r>
                        <a:rPr lang="fr-FR" sz="2000" dirty="0" err="1"/>
                        <a:t>air</a:t>
                      </a:r>
                      <a:r>
                        <a:rPr lang="fr-FR" sz="2000" dirty="0"/>
                        <a:t/>
                      </a:r>
                      <a:br>
                        <a:rPr lang="fr-FR" sz="2000" dirty="0"/>
                      </a:br>
                      <a:r>
                        <a:rPr lang="fr-FR" sz="2000" dirty="0"/>
                        <a:t>_</a:t>
                      </a:r>
                      <a:r>
                        <a:rPr lang="fr-FR" sz="2000" dirty="0" err="1"/>
                        <a:t>length</a:t>
                      </a:r>
                      <a:endParaRPr lang="fr-FR" sz="2000" dirty="0"/>
                    </a:p>
                  </a:txBody>
                  <a:tcPr/>
                </a:tc>
                <a:tc>
                  <a:txBody>
                    <a:bodyPr/>
                    <a:lstStyle/>
                    <a:p>
                      <a:pPr algn="ctr"/>
                      <a:r>
                        <a:rPr lang="fr-FR" sz="2000" dirty="0"/>
                        <a:t>Class</a:t>
                      </a:r>
                    </a:p>
                  </a:txBody>
                  <a:tcPr anchor="ctr"/>
                </a:tc>
                <a:extLst>
                  <a:ext uri="{0D108BD9-81ED-4DB2-BD59-A6C34878D82A}">
                    <a16:rowId xmlns="" xmlns:a16="http://schemas.microsoft.com/office/drawing/2014/main" val="10000"/>
                  </a:ext>
                </a:extLst>
              </a:tr>
              <a:tr h="355045">
                <a:tc>
                  <a:txBody>
                    <a:bodyPr/>
                    <a:lstStyle/>
                    <a:p>
                      <a:pPr algn="ctr"/>
                      <a:r>
                        <a:rPr lang="fr-FR" dirty="0"/>
                        <a:t>12,33</a:t>
                      </a:r>
                    </a:p>
                  </a:txBody>
                  <a:tcPr/>
                </a:tc>
                <a:tc>
                  <a:txBody>
                    <a:bodyPr/>
                    <a:lstStyle/>
                    <a:p>
                      <a:pPr algn="ctr"/>
                      <a:r>
                        <a:rPr lang="fr-FR" dirty="0"/>
                        <a:t>3.7</a:t>
                      </a:r>
                    </a:p>
                  </a:txBody>
                  <a:tcPr/>
                </a:tc>
                <a:tc>
                  <a:txBody>
                    <a:bodyPr/>
                    <a:lstStyle/>
                    <a:p>
                      <a:pPr algn="ctr"/>
                      <a:r>
                        <a:rPr lang="fr-FR" sz="1800" dirty="0"/>
                        <a:t>M</a:t>
                      </a:r>
                    </a:p>
                  </a:txBody>
                  <a:tcPr/>
                </a:tc>
                <a:extLst>
                  <a:ext uri="{0D108BD9-81ED-4DB2-BD59-A6C34878D82A}">
                    <a16:rowId xmlns="" xmlns:a16="http://schemas.microsoft.com/office/drawing/2014/main" val="10001"/>
                  </a:ext>
                </a:extLst>
              </a:tr>
              <a:tr h="355045">
                <a:tc>
                  <a:txBody>
                    <a:bodyPr/>
                    <a:lstStyle/>
                    <a:p>
                      <a:pPr algn="ctr"/>
                      <a:r>
                        <a:rPr lang="fr-FR" dirty="0"/>
                        <a:t>12,33</a:t>
                      </a:r>
                    </a:p>
                  </a:txBody>
                  <a:tcPr/>
                </a:tc>
                <a:tc>
                  <a:txBody>
                    <a:bodyPr/>
                    <a:lstStyle/>
                    <a:p>
                      <a:pPr algn="ctr"/>
                      <a:r>
                        <a:rPr lang="fr-FR" dirty="0"/>
                        <a:t>7.4</a:t>
                      </a:r>
                    </a:p>
                  </a:txBody>
                  <a:tcPr/>
                </a:tc>
                <a:tc>
                  <a:txBody>
                    <a:bodyPr/>
                    <a:lstStyle/>
                    <a:p>
                      <a:pPr algn="ctr"/>
                      <a:r>
                        <a:rPr lang="fr-FR" sz="1800" dirty="0"/>
                        <a:t>M</a:t>
                      </a:r>
                    </a:p>
                  </a:txBody>
                  <a:tcPr/>
                </a:tc>
                <a:extLst>
                  <a:ext uri="{0D108BD9-81ED-4DB2-BD59-A6C34878D82A}">
                    <a16:rowId xmlns="" xmlns:a16="http://schemas.microsoft.com/office/drawing/2014/main" val="10002"/>
                  </a:ext>
                </a:extLst>
              </a:tr>
              <a:tr h="355045">
                <a:tc>
                  <a:txBody>
                    <a:bodyPr/>
                    <a:lstStyle/>
                    <a:p>
                      <a:pPr algn="ctr"/>
                      <a:r>
                        <a:rPr lang="fr-FR" dirty="0"/>
                        <a:t>12,33</a:t>
                      </a:r>
                    </a:p>
                  </a:txBody>
                  <a:tcPr/>
                </a:tc>
                <a:tc>
                  <a:txBody>
                    <a:bodyPr/>
                    <a:lstStyle/>
                    <a:p>
                      <a:pPr algn="ctr"/>
                      <a:r>
                        <a:rPr lang="fr-FR" dirty="0"/>
                        <a:t>14.8</a:t>
                      </a:r>
                    </a:p>
                  </a:txBody>
                  <a:tcPr/>
                </a:tc>
                <a:tc>
                  <a:txBody>
                    <a:bodyPr/>
                    <a:lstStyle/>
                    <a:p>
                      <a:pPr algn="ctr"/>
                      <a:r>
                        <a:rPr lang="fr-FR" sz="1800" dirty="0"/>
                        <a:t>M</a:t>
                      </a:r>
                    </a:p>
                  </a:txBody>
                  <a:tcPr/>
                </a:tc>
                <a:extLst>
                  <a:ext uri="{0D108BD9-81ED-4DB2-BD59-A6C34878D82A}">
                    <a16:rowId xmlns="" xmlns:a16="http://schemas.microsoft.com/office/drawing/2014/main" val="10003"/>
                  </a:ext>
                </a:extLst>
              </a:tr>
              <a:tr h="355045">
                <a:tc>
                  <a:txBody>
                    <a:bodyPr/>
                    <a:lstStyle/>
                    <a:p>
                      <a:pPr algn="ctr"/>
                      <a:r>
                        <a:rPr lang="fr-FR" dirty="0"/>
                        <a:t>3.15</a:t>
                      </a:r>
                    </a:p>
                  </a:txBody>
                  <a:tcPr/>
                </a:tc>
                <a:tc>
                  <a:txBody>
                    <a:bodyPr/>
                    <a:lstStyle/>
                    <a:p>
                      <a:pPr algn="ctr"/>
                      <a:r>
                        <a:rPr lang="fr-FR" dirty="0"/>
                        <a:t>18.75</a:t>
                      </a:r>
                    </a:p>
                  </a:txBody>
                  <a:tcPr/>
                </a:tc>
                <a:tc>
                  <a:txBody>
                    <a:bodyPr/>
                    <a:lstStyle/>
                    <a:p>
                      <a:pPr algn="ctr"/>
                      <a:r>
                        <a:rPr lang="fr-FR" sz="1800" dirty="0"/>
                        <a:t>F</a:t>
                      </a:r>
                    </a:p>
                  </a:txBody>
                  <a:tcPr/>
                </a:tc>
                <a:extLst>
                  <a:ext uri="{0D108BD9-81ED-4DB2-BD59-A6C34878D82A}">
                    <a16:rowId xmlns="" xmlns:a16="http://schemas.microsoft.com/office/drawing/2014/main" val="10004"/>
                  </a:ext>
                </a:extLst>
              </a:tr>
              <a:tr h="355045">
                <a:tc>
                  <a:txBody>
                    <a:bodyPr/>
                    <a:lstStyle/>
                    <a:p>
                      <a:pPr algn="ctr"/>
                      <a:r>
                        <a:rPr lang="fr-FR" dirty="0"/>
                        <a:t>3,78</a:t>
                      </a:r>
                    </a:p>
                  </a:txBody>
                  <a:tcPr/>
                </a:tc>
                <a:tc>
                  <a:txBody>
                    <a:bodyPr/>
                    <a:lstStyle/>
                    <a:p>
                      <a:pPr algn="ctr"/>
                      <a:r>
                        <a:rPr lang="fr-FR" dirty="0"/>
                        <a:t>31.25</a:t>
                      </a:r>
                    </a:p>
                  </a:txBody>
                  <a:tcPr/>
                </a:tc>
                <a:tc>
                  <a:txBody>
                    <a:bodyPr/>
                    <a:lstStyle/>
                    <a:p>
                      <a:pPr algn="ctr"/>
                      <a:r>
                        <a:rPr lang="fr-FR" sz="1800" dirty="0"/>
                        <a:t>F</a:t>
                      </a:r>
                    </a:p>
                  </a:txBody>
                  <a:tcPr/>
                </a:tc>
                <a:extLst>
                  <a:ext uri="{0D108BD9-81ED-4DB2-BD59-A6C34878D82A}">
                    <a16:rowId xmlns="" xmlns:a16="http://schemas.microsoft.com/office/drawing/2014/main" val="10005"/>
                  </a:ext>
                </a:extLst>
              </a:tr>
              <a:tr h="355045">
                <a:tc>
                  <a:txBody>
                    <a:bodyPr/>
                    <a:lstStyle/>
                    <a:p>
                      <a:pPr algn="ctr"/>
                      <a:r>
                        <a:rPr lang="fr-FR" dirty="0"/>
                        <a:t>3.15</a:t>
                      </a:r>
                    </a:p>
                  </a:txBody>
                  <a:tcPr/>
                </a:tc>
                <a:tc>
                  <a:txBody>
                    <a:bodyPr/>
                    <a:lstStyle/>
                    <a:p>
                      <a:pPr algn="ctr"/>
                      <a:r>
                        <a:rPr lang="fr-FR" dirty="0"/>
                        <a:t>31.25</a:t>
                      </a:r>
                    </a:p>
                  </a:txBody>
                  <a:tcPr/>
                </a:tc>
                <a:tc>
                  <a:txBody>
                    <a:bodyPr/>
                    <a:lstStyle/>
                    <a:p>
                      <a:pPr algn="ctr"/>
                      <a:r>
                        <a:rPr lang="fr-FR" sz="1800" dirty="0"/>
                        <a:t>F</a:t>
                      </a:r>
                    </a:p>
                  </a:txBody>
                  <a:tcPr/>
                </a:tc>
                <a:extLst>
                  <a:ext uri="{0D108BD9-81ED-4DB2-BD59-A6C34878D82A}">
                    <a16:rowId xmlns="" xmlns:a16="http://schemas.microsoft.com/office/drawing/2014/main" val="10006"/>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3086187845"/>
              </p:ext>
            </p:extLst>
          </p:nvPr>
        </p:nvGraphicFramePr>
        <p:xfrm>
          <a:off x="5004048" y="2336144"/>
          <a:ext cx="3552057" cy="2977800"/>
        </p:xfrm>
        <a:graphic>
          <a:graphicData uri="http://schemas.openxmlformats.org/drawingml/2006/table">
            <a:tbl>
              <a:tblPr firstRow="1" bandRow="1">
                <a:tableStyleId>{5C22544A-7EE6-4342-B048-85BDC9FD1C3A}</a:tableStyleId>
              </a:tblPr>
              <a:tblGrid>
                <a:gridCol w="1184019">
                  <a:extLst>
                    <a:ext uri="{9D8B030D-6E8A-4147-A177-3AD203B41FA5}">
                      <a16:colId xmlns="" xmlns:a16="http://schemas.microsoft.com/office/drawing/2014/main" val="20000"/>
                    </a:ext>
                  </a:extLst>
                </a:gridCol>
                <a:gridCol w="1184019">
                  <a:extLst>
                    <a:ext uri="{9D8B030D-6E8A-4147-A177-3AD203B41FA5}">
                      <a16:colId xmlns="" xmlns:a16="http://schemas.microsoft.com/office/drawing/2014/main" val="20001"/>
                    </a:ext>
                  </a:extLst>
                </a:gridCol>
                <a:gridCol w="1184019">
                  <a:extLst>
                    <a:ext uri="{9D8B030D-6E8A-4147-A177-3AD203B41FA5}">
                      <a16:colId xmlns="" xmlns:a16="http://schemas.microsoft.com/office/drawing/2014/main" val="20002"/>
                    </a:ext>
                  </a:extLst>
                </a:gridCol>
              </a:tblGrid>
              <a:tr h="6641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S</a:t>
                      </a:r>
                      <a:r>
                        <a:rPr lang="fr-FR" sz="2000" dirty="0" err="1"/>
                        <a:t>hoes</a:t>
                      </a:r>
                      <a:r>
                        <a:rPr lang="fr-FR" sz="2000" dirty="0"/>
                        <a:t/>
                      </a:r>
                      <a:br>
                        <a:rPr lang="fr-FR" sz="2000" dirty="0"/>
                      </a:br>
                      <a:r>
                        <a:rPr lang="fr-FR" sz="2000" dirty="0"/>
                        <a:t>_size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u="sng" dirty="0" err="1"/>
                        <a:t>H</a:t>
                      </a:r>
                      <a:r>
                        <a:rPr lang="fr-FR" sz="2000" dirty="0" err="1"/>
                        <a:t>air</a:t>
                      </a:r>
                      <a:r>
                        <a:rPr lang="fr-FR" sz="2000" dirty="0"/>
                        <a:t/>
                      </a:r>
                      <a:br>
                        <a:rPr lang="fr-FR" sz="2000" dirty="0"/>
                      </a:br>
                      <a:r>
                        <a:rPr lang="fr-FR" sz="2000" dirty="0"/>
                        <a:t>_</a:t>
                      </a:r>
                      <a:r>
                        <a:rPr lang="fr-FR" sz="2000" dirty="0" err="1"/>
                        <a:t>length</a:t>
                      </a:r>
                      <a:endParaRPr lang="fr-FR"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a:t>Class</a:t>
                      </a:r>
                    </a:p>
                  </a:txBody>
                  <a:tcPr anchor="ctr"/>
                </a:tc>
                <a:extLst>
                  <a:ext uri="{0D108BD9-81ED-4DB2-BD59-A6C34878D82A}">
                    <a16:rowId xmlns="" xmlns:a16="http://schemas.microsoft.com/office/drawing/2014/main" val="10000"/>
                  </a:ext>
                </a:extLst>
              </a:tr>
              <a:tr h="379460">
                <a:tc>
                  <a:txBody>
                    <a:bodyPr/>
                    <a:lstStyle/>
                    <a:p>
                      <a:pPr algn="ctr"/>
                      <a:r>
                        <a:rPr lang="fr-FR" dirty="0"/>
                        <a:t>28.30</a:t>
                      </a:r>
                    </a:p>
                  </a:txBody>
                  <a:tcPr/>
                </a:tc>
                <a:tc>
                  <a:txBody>
                    <a:bodyPr/>
                    <a:lstStyle/>
                    <a:p>
                      <a:pPr algn="ctr"/>
                      <a:r>
                        <a:rPr lang="fr-FR" dirty="0"/>
                        <a:t>1.59</a:t>
                      </a:r>
                    </a:p>
                  </a:txBody>
                  <a:tcPr/>
                </a:tc>
                <a:tc>
                  <a:txBody>
                    <a:bodyPr/>
                    <a:lstStyle/>
                    <a:p>
                      <a:pPr algn="ctr"/>
                      <a:r>
                        <a:rPr lang="fr-FR" dirty="0"/>
                        <a:t>M</a:t>
                      </a:r>
                    </a:p>
                  </a:txBody>
                  <a:tcPr/>
                </a:tc>
                <a:extLst>
                  <a:ext uri="{0D108BD9-81ED-4DB2-BD59-A6C34878D82A}">
                    <a16:rowId xmlns="" xmlns:a16="http://schemas.microsoft.com/office/drawing/2014/main" val="10001"/>
                  </a:ext>
                </a:extLst>
              </a:tr>
              <a:tr h="379460">
                <a:tc>
                  <a:txBody>
                    <a:bodyPr/>
                    <a:lstStyle/>
                    <a:p>
                      <a:pPr algn="ctr"/>
                      <a:r>
                        <a:rPr lang="fr-FR" dirty="0"/>
                        <a:t>28.30</a:t>
                      </a:r>
                    </a:p>
                  </a:txBody>
                  <a:tcPr/>
                </a:tc>
                <a:tc>
                  <a:txBody>
                    <a:bodyPr/>
                    <a:lstStyle/>
                    <a:p>
                      <a:pPr algn="ctr"/>
                      <a:r>
                        <a:rPr lang="fr-FR" dirty="0"/>
                        <a:t>3.19</a:t>
                      </a:r>
                    </a:p>
                  </a:txBody>
                  <a:tcPr/>
                </a:tc>
                <a:tc>
                  <a:txBody>
                    <a:bodyPr/>
                    <a:lstStyle/>
                    <a:p>
                      <a:pPr algn="ctr"/>
                      <a:r>
                        <a:rPr lang="fr-FR" dirty="0"/>
                        <a:t>M</a:t>
                      </a:r>
                    </a:p>
                  </a:txBody>
                  <a:tcPr/>
                </a:tc>
                <a:extLst>
                  <a:ext uri="{0D108BD9-81ED-4DB2-BD59-A6C34878D82A}">
                    <a16:rowId xmlns="" xmlns:a16="http://schemas.microsoft.com/office/drawing/2014/main" val="10002"/>
                  </a:ext>
                </a:extLst>
              </a:tr>
              <a:tr h="379460">
                <a:tc>
                  <a:txBody>
                    <a:bodyPr/>
                    <a:lstStyle/>
                    <a:p>
                      <a:pPr algn="ctr"/>
                      <a:r>
                        <a:rPr lang="fr-FR" dirty="0"/>
                        <a:t>28.30</a:t>
                      </a:r>
                    </a:p>
                  </a:txBody>
                  <a:tcPr/>
                </a:tc>
                <a:tc>
                  <a:txBody>
                    <a:bodyPr/>
                    <a:lstStyle/>
                    <a:p>
                      <a:pPr algn="ctr"/>
                      <a:r>
                        <a:rPr lang="fr-FR" dirty="0"/>
                        <a:t>6.37</a:t>
                      </a:r>
                    </a:p>
                  </a:txBody>
                  <a:tcPr/>
                </a:tc>
                <a:tc>
                  <a:txBody>
                    <a:bodyPr/>
                    <a:lstStyle/>
                    <a:p>
                      <a:pPr algn="ctr"/>
                      <a:r>
                        <a:rPr lang="fr-FR" dirty="0"/>
                        <a:t>M</a:t>
                      </a:r>
                    </a:p>
                  </a:txBody>
                  <a:tcPr/>
                </a:tc>
                <a:extLst>
                  <a:ext uri="{0D108BD9-81ED-4DB2-BD59-A6C34878D82A}">
                    <a16:rowId xmlns="" xmlns:a16="http://schemas.microsoft.com/office/drawing/2014/main" val="10003"/>
                  </a:ext>
                </a:extLst>
              </a:tr>
              <a:tr h="379460">
                <a:tc>
                  <a:txBody>
                    <a:bodyPr/>
                    <a:lstStyle/>
                    <a:p>
                      <a:pPr algn="ctr"/>
                      <a:r>
                        <a:rPr lang="fr-FR" dirty="0"/>
                        <a:t>0.99</a:t>
                      </a:r>
                    </a:p>
                  </a:txBody>
                  <a:tcPr/>
                </a:tc>
                <a:tc>
                  <a:txBody>
                    <a:bodyPr/>
                    <a:lstStyle/>
                    <a:p>
                      <a:pPr algn="ctr"/>
                      <a:r>
                        <a:rPr lang="fr-FR" dirty="0"/>
                        <a:t>36.47</a:t>
                      </a:r>
                    </a:p>
                  </a:txBody>
                  <a:tcPr/>
                </a:tc>
                <a:tc>
                  <a:txBody>
                    <a:bodyPr/>
                    <a:lstStyle/>
                    <a:p>
                      <a:pPr algn="ctr"/>
                      <a:r>
                        <a:rPr lang="fr-FR" dirty="0"/>
                        <a:t>F</a:t>
                      </a:r>
                    </a:p>
                  </a:txBody>
                  <a:tcPr/>
                </a:tc>
                <a:extLst>
                  <a:ext uri="{0D108BD9-81ED-4DB2-BD59-A6C34878D82A}">
                    <a16:rowId xmlns="" xmlns:a16="http://schemas.microsoft.com/office/drawing/2014/main" val="10004"/>
                  </a:ext>
                </a:extLst>
              </a:tr>
              <a:tr h="379460">
                <a:tc>
                  <a:txBody>
                    <a:bodyPr/>
                    <a:lstStyle/>
                    <a:p>
                      <a:pPr algn="ctr"/>
                      <a:r>
                        <a:rPr lang="fr-FR" dirty="0"/>
                        <a:t>1.20</a:t>
                      </a:r>
                    </a:p>
                  </a:txBody>
                  <a:tcPr/>
                </a:tc>
                <a:tc>
                  <a:txBody>
                    <a:bodyPr/>
                    <a:lstStyle/>
                    <a:p>
                      <a:pPr algn="ctr"/>
                      <a:r>
                        <a:rPr lang="fr-FR" dirty="0"/>
                        <a:t>60.79</a:t>
                      </a:r>
                    </a:p>
                  </a:txBody>
                  <a:tcPr/>
                </a:tc>
                <a:tc>
                  <a:txBody>
                    <a:bodyPr/>
                    <a:lstStyle/>
                    <a:p>
                      <a:pPr algn="ctr"/>
                      <a:r>
                        <a:rPr lang="fr-FR" dirty="0"/>
                        <a:t>F</a:t>
                      </a:r>
                    </a:p>
                  </a:txBody>
                  <a:tcPr/>
                </a:tc>
                <a:extLst>
                  <a:ext uri="{0D108BD9-81ED-4DB2-BD59-A6C34878D82A}">
                    <a16:rowId xmlns="" xmlns:a16="http://schemas.microsoft.com/office/drawing/2014/main" val="10005"/>
                  </a:ext>
                </a:extLst>
              </a:tr>
              <a:tr h="379460">
                <a:tc>
                  <a:txBody>
                    <a:bodyPr/>
                    <a:lstStyle/>
                    <a:p>
                      <a:pPr algn="ctr"/>
                      <a:r>
                        <a:rPr lang="fr-FR" dirty="0"/>
                        <a:t>0.99</a:t>
                      </a:r>
                    </a:p>
                  </a:txBody>
                  <a:tcPr/>
                </a:tc>
                <a:tc>
                  <a:txBody>
                    <a:bodyPr/>
                    <a:lstStyle/>
                    <a:p>
                      <a:pPr algn="ctr"/>
                      <a:r>
                        <a:rPr lang="fr-FR" dirty="0"/>
                        <a:t>60.79</a:t>
                      </a:r>
                    </a:p>
                  </a:txBody>
                  <a:tcPr/>
                </a:tc>
                <a:tc>
                  <a:txBody>
                    <a:bodyPr/>
                    <a:lstStyle/>
                    <a:p>
                      <a:pPr algn="ctr"/>
                      <a:r>
                        <a:rPr lang="fr-FR" dirty="0"/>
                        <a:t>F</a:t>
                      </a:r>
                    </a:p>
                  </a:txBody>
                  <a:tcPr/>
                </a:tc>
                <a:extLst>
                  <a:ext uri="{0D108BD9-81ED-4DB2-BD59-A6C34878D82A}">
                    <a16:rowId xmlns="" xmlns:a16="http://schemas.microsoft.com/office/drawing/2014/main" val="10006"/>
                  </a:ext>
                </a:extLst>
              </a:tr>
            </a:tbl>
          </a:graphicData>
        </a:graphic>
      </p:graphicFrame>
      <p:sp>
        <p:nvSpPr>
          <p:cNvPr id="16" name="ZoneTexte 15"/>
          <p:cNvSpPr txBox="1"/>
          <p:nvPr/>
        </p:nvSpPr>
        <p:spPr>
          <a:xfrm>
            <a:off x="936500" y="5301208"/>
            <a:ext cx="2547492" cy="400110"/>
          </a:xfrm>
          <a:prstGeom prst="rect">
            <a:avLst/>
          </a:prstGeom>
          <a:noFill/>
        </p:spPr>
        <p:txBody>
          <a:bodyPr wrap="none" rtlCol="0">
            <a:spAutoFit/>
          </a:bodyPr>
          <a:lstStyle/>
          <a:p>
            <a:r>
              <a:rPr lang="en-US" dirty="0"/>
              <a:t>Contrasted data (k = 1)</a:t>
            </a:r>
          </a:p>
        </p:txBody>
      </p:sp>
      <p:sp>
        <p:nvSpPr>
          <p:cNvPr id="17" name="ZoneTexte 16"/>
          <p:cNvSpPr txBox="1"/>
          <p:nvPr/>
        </p:nvSpPr>
        <p:spPr>
          <a:xfrm>
            <a:off x="5580112" y="5373216"/>
            <a:ext cx="2646878" cy="400110"/>
          </a:xfrm>
          <a:prstGeom prst="rect">
            <a:avLst/>
          </a:prstGeom>
          <a:noFill/>
        </p:spPr>
        <p:txBody>
          <a:bodyPr wrap="none" rtlCol="0">
            <a:spAutoFit/>
          </a:bodyPr>
          <a:lstStyle/>
          <a:p>
            <a:r>
              <a:rPr lang="en-US" dirty="0">
                <a:solidFill>
                  <a:schemeClr val="bg1"/>
                </a:solidFill>
              </a:rPr>
              <a:t>Contrasted data (k = 4)</a:t>
            </a:r>
          </a:p>
        </p:txBody>
      </p:sp>
      <p:sp>
        <p:nvSpPr>
          <p:cNvPr id="21" name="ZoneTexte 20"/>
          <p:cNvSpPr txBox="1"/>
          <p:nvPr/>
        </p:nvSpPr>
        <p:spPr>
          <a:xfrm>
            <a:off x="179512" y="5941106"/>
            <a:ext cx="8568951" cy="400110"/>
          </a:xfrm>
          <a:prstGeom prst="rect">
            <a:avLst/>
          </a:prstGeom>
          <a:noFill/>
        </p:spPr>
        <p:txBody>
          <a:bodyPr wrap="square" rtlCol="0">
            <a:spAutoFit/>
          </a:bodyPr>
          <a:lstStyle/>
          <a:p>
            <a:pPr algn="ctr"/>
            <a:r>
              <a:rPr lang="en-US" b="1" dirty="0">
                <a:solidFill>
                  <a:srgbClr val="92D050"/>
                </a:solidFill>
              </a:rPr>
              <a:t>Magnification is a non linear transformation (enhance non-linearity)</a:t>
            </a:r>
          </a:p>
        </p:txBody>
      </p:sp>
    </p:spTree>
    <p:extLst>
      <p:ext uri="{BB962C8B-B14F-4D97-AF65-F5344CB8AC3E}">
        <p14:creationId xmlns:p14="http://schemas.microsoft.com/office/powerpoint/2010/main" val="2646580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1026"/>
          <p:cNvSpPr>
            <a:spLocks noGrp="1" noChangeArrowheads="1"/>
          </p:cNvSpPr>
          <p:nvPr>
            <p:ph type="title"/>
          </p:nvPr>
        </p:nvSpPr>
        <p:spPr>
          <a:xfrm>
            <a:off x="1" y="-27384"/>
            <a:ext cx="8940446" cy="1080120"/>
          </a:xfrm>
        </p:spPr>
        <p:txBody>
          <a:bodyPr>
            <a:noAutofit/>
          </a:bodyPr>
          <a:lstStyle/>
          <a:p>
            <a:pPr fontAlgn="base">
              <a:lnSpc>
                <a:spcPct val="90000"/>
              </a:lnSpc>
              <a:spcBef>
                <a:spcPct val="20000"/>
              </a:spcBef>
              <a:spcAft>
                <a:spcPct val="0"/>
              </a:spcAft>
              <a:buClr>
                <a:schemeClr val="accent2"/>
              </a:buClr>
              <a:buSzPct val="110000"/>
            </a:pPr>
            <a:r>
              <a:rPr lang="en-US" sz="3000" b="1" dirty="0">
                <a:effectLst>
                  <a:outerShdw blurRad="38100" dist="38100" dir="2700000" algn="tl">
                    <a:srgbClr val="000000">
                      <a:alpha val="43137"/>
                    </a:srgbClr>
                  </a:outerShdw>
                </a:effectLst>
                <a:latin typeface="Arial" pitchFamily="34" charset="0"/>
              </a:rPr>
              <a:t>F-max feature selection and contrasting (FMC)</a:t>
            </a:r>
            <a:br>
              <a:rPr lang="en-US" sz="3000" b="1" dirty="0">
                <a:effectLst>
                  <a:outerShdw blurRad="38100" dist="38100" dir="2700000" algn="tl">
                    <a:srgbClr val="000000">
                      <a:alpha val="43137"/>
                    </a:srgbClr>
                  </a:outerShdw>
                </a:effectLst>
                <a:latin typeface="Arial" pitchFamily="34" charset="0"/>
              </a:rPr>
            </a:br>
            <a:r>
              <a:rPr lang="en-US" sz="2400" dirty="0">
                <a:solidFill>
                  <a:srgbClr val="00B0F0"/>
                </a:solidFill>
                <a:effectLst>
                  <a:outerShdw blurRad="38100" dist="38100" dir="2700000" algn="tl">
                    <a:srgbClr val="000000">
                      <a:alpha val="43137"/>
                    </a:srgbClr>
                  </a:outerShdw>
                </a:effectLst>
                <a:latin typeface="Arial" pitchFamily="34" charset="0"/>
              </a:rPr>
              <a:t>Explanation capabilities – ex: 20 </a:t>
            </a:r>
            <a:r>
              <a:rPr lang="en-US" sz="2400" dirty="0" err="1">
                <a:solidFill>
                  <a:srgbClr val="00B0F0"/>
                </a:solidFill>
                <a:effectLst>
                  <a:outerShdw blurRad="38100" dist="38100" dir="2700000" algn="tl">
                    <a:srgbClr val="000000">
                      <a:alpha val="43137"/>
                    </a:srgbClr>
                  </a:outerShdw>
                </a:effectLst>
                <a:latin typeface="Arial" pitchFamily="34" charset="0"/>
              </a:rPr>
              <a:t>Newgroups</a:t>
            </a:r>
            <a:r>
              <a:rPr lang="en-US" sz="2400" dirty="0">
                <a:solidFill>
                  <a:srgbClr val="00B0F0"/>
                </a:solidFill>
                <a:effectLst>
                  <a:outerShdw blurRad="38100" dist="38100" dir="2700000" algn="tl">
                    <a:srgbClr val="000000">
                      <a:alpha val="43137"/>
                    </a:srgbClr>
                  </a:outerShdw>
                </a:effectLst>
                <a:latin typeface="Arial" pitchFamily="34" charset="0"/>
              </a:rPr>
              <a:t> collection</a:t>
            </a:r>
            <a:endParaRPr lang="en-US" sz="2400" b="1" dirty="0">
              <a:solidFill>
                <a:srgbClr val="00B0F0"/>
              </a:solidFill>
              <a:effectLst>
                <a:outerShdw blurRad="38100" dist="38100" dir="2700000" algn="tl">
                  <a:srgbClr val="000000">
                    <a:alpha val="43137"/>
                  </a:srgbClr>
                </a:outerShdw>
              </a:effectLst>
              <a:latin typeface="Arial" pitchFamily="34" charset="0"/>
            </a:endParaRPr>
          </a:p>
        </p:txBody>
      </p:sp>
      <p:sp>
        <p:nvSpPr>
          <p:cNvPr id="7" name="Espace réservé du numéro de diapositive 6"/>
          <p:cNvSpPr>
            <a:spLocks noGrp="1"/>
          </p:cNvSpPr>
          <p:nvPr>
            <p:ph type="sldNum" sz="quarter" idx="12"/>
          </p:nvPr>
        </p:nvSpPr>
        <p:spPr/>
        <p:txBody>
          <a:bodyPr/>
          <a:lstStyle/>
          <a:p>
            <a:fld id="{52BABD5E-DFF3-4F3E-9AC3-AC54EE38C184}" type="slidenum">
              <a:rPr lang="en-US" smtClean="0"/>
              <a:pPr/>
              <a:t>14</a:t>
            </a:fld>
            <a:endParaRPr lang="en-US"/>
          </a:p>
        </p:txBody>
      </p:sp>
      <p:sp>
        <p:nvSpPr>
          <p:cNvPr id="8" name="ZoneTexte 7"/>
          <p:cNvSpPr txBox="1"/>
          <p:nvPr/>
        </p:nvSpPr>
        <p:spPr>
          <a:xfrm>
            <a:off x="323528" y="908720"/>
            <a:ext cx="8496944" cy="769441"/>
          </a:xfrm>
          <a:prstGeom prst="rect">
            <a:avLst/>
          </a:prstGeom>
          <a:noFill/>
        </p:spPr>
        <p:txBody>
          <a:bodyPr wrap="square" rtlCol="0">
            <a:spAutoFit/>
          </a:bodyPr>
          <a:lstStyle/>
          <a:p>
            <a:pPr algn="just"/>
            <a:r>
              <a:rPr lang="en-US" sz="2200" b="1" dirty="0">
                <a:solidFill>
                  <a:srgbClr val="92D050"/>
                </a:solidFill>
                <a:effectLst>
                  <a:outerShdw blurRad="38100" dist="38100" dir="2700000" algn="tl">
                    <a:srgbClr val="000000">
                      <a:alpha val="43137"/>
                    </a:srgbClr>
                  </a:outerShdw>
                </a:effectLst>
                <a:cs typeface="Arial" pitchFamily="34" charset="0"/>
              </a:rPr>
              <a:t>Selected features with highest contrast can be used to provide explanation on class content</a:t>
            </a:r>
          </a:p>
        </p:txBody>
      </p:sp>
      <p:pic>
        <p:nvPicPr>
          <p:cNvPr id="6" name="Image 1"/>
          <p:cNvPicPr>
            <a:picLocks noChangeAspect="1"/>
          </p:cNvPicPr>
          <p:nvPr/>
        </p:nvPicPr>
        <p:blipFill>
          <a:blip r:embed="rId3"/>
          <a:stretch>
            <a:fillRect/>
          </a:stretch>
        </p:blipFill>
        <p:spPr>
          <a:xfrm>
            <a:off x="218264" y="1815749"/>
            <a:ext cx="8503920" cy="4732020"/>
          </a:xfrm>
          <a:prstGeom prst="rect">
            <a:avLst/>
          </a:prstGeom>
        </p:spPr>
      </p:pic>
    </p:spTree>
    <p:extLst>
      <p:ext uri="{BB962C8B-B14F-4D97-AF65-F5344CB8AC3E}">
        <p14:creationId xmlns:p14="http://schemas.microsoft.com/office/powerpoint/2010/main" val="46619195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4644008" y="1435998"/>
            <a:ext cx="2232248" cy="4801314"/>
          </a:xfrm>
          <a:prstGeom prst="rect">
            <a:avLst/>
          </a:prstGeom>
          <a:solidFill>
            <a:schemeClr val="bg1"/>
          </a:solidFill>
        </p:spPr>
        <p:txBody>
          <a:bodyPr wrap="square" rtlCol="0">
            <a:spAutoFit/>
          </a:bodyPr>
          <a:lstStyle/>
          <a:p>
            <a:r>
              <a:rPr lang="fr-FR" sz="900" b="1" dirty="0"/>
              <a:t>CHIRAC</a:t>
            </a:r>
          </a:p>
          <a:p>
            <a:endParaRPr lang="fr-FR" sz="900" dirty="0"/>
          </a:p>
          <a:p>
            <a:r>
              <a:rPr lang="fr-FR" sz="900" b="1" dirty="0"/>
              <a:t>1.930810 partenariat</a:t>
            </a:r>
          </a:p>
          <a:p>
            <a:r>
              <a:rPr lang="fr-FR" sz="900" b="1" dirty="0"/>
              <a:t>1.858265 dynamisme</a:t>
            </a:r>
          </a:p>
          <a:p>
            <a:r>
              <a:rPr lang="fr-FR" sz="900" b="1" dirty="0"/>
              <a:t>1.811123 exigence</a:t>
            </a:r>
          </a:p>
          <a:p>
            <a:r>
              <a:rPr lang="fr-FR" sz="900" b="1" dirty="0"/>
              <a:t>1.775048 compatriotes</a:t>
            </a:r>
          </a:p>
          <a:p>
            <a:r>
              <a:rPr lang="fr-FR" sz="900" b="1" dirty="0"/>
              <a:t>1.769069 vision</a:t>
            </a:r>
          </a:p>
          <a:p>
            <a:r>
              <a:rPr lang="fr-FR" sz="900" b="1" dirty="0"/>
              <a:t>1.768280 honneur</a:t>
            </a:r>
          </a:p>
          <a:p>
            <a:r>
              <a:rPr lang="fr-FR" sz="900" b="1" dirty="0"/>
              <a:t>1.763166 asie</a:t>
            </a:r>
          </a:p>
          <a:p>
            <a:r>
              <a:rPr lang="fr-FR" sz="900" b="1" dirty="0"/>
              <a:t>1.762665 efficacité</a:t>
            </a:r>
          </a:p>
          <a:p>
            <a:r>
              <a:rPr lang="fr-FR" sz="900" b="1" dirty="0"/>
              <a:t>1.745192 saluer</a:t>
            </a:r>
          </a:p>
          <a:p>
            <a:r>
              <a:rPr lang="fr-FR" sz="900" b="1" dirty="0"/>
              <a:t>1.743871 soutien</a:t>
            </a:r>
          </a:p>
          <a:p>
            <a:r>
              <a:rPr lang="fr-FR" sz="900" b="1" dirty="0"/>
              <a:t>1.737269 renforcer</a:t>
            </a:r>
          </a:p>
          <a:p>
            <a:r>
              <a:rPr lang="fr-FR" sz="900" b="1" dirty="0"/>
              <a:t>1.715155 concitoyens</a:t>
            </a:r>
          </a:p>
          <a:p>
            <a:r>
              <a:rPr lang="fr-FR" sz="900" b="1" dirty="0"/>
              <a:t>1.709736 réforme</a:t>
            </a:r>
          </a:p>
          <a:p>
            <a:r>
              <a:rPr lang="fr-FR" sz="900" b="1" dirty="0"/>
              <a:t>1.703412 devons</a:t>
            </a:r>
          </a:p>
          <a:p>
            <a:r>
              <a:rPr lang="fr-FR" sz="900" b="1" dirty="0"/>
              <a:t>1.695359 engagement</a:t>
            </a:r>
          </a:p>
          <a:p>
            <a:r>
              <a:rPr lang="fr-FR" sz="900" b="1" dirty="0"/>
              <a:t>1.689079 estime</a:t>
            </a:r>
          </a:p>
          <a:p>
            <a:r>
              <a:rPr lang="fr-FR" sz="900" b="1" dirty="0"/>
              <a:t>1.671255 titre</a:t>
            </a:r>
          </a:p>
          <a:p>
            <a:r>
              <a:rPr lang="fr-FR" sz="900" b="1" dirty="0"/>
              <a:t>1.669899 pleinement</a:t>
            </a:r>
          </a:p>
          <a:p>
            <a:r>
              <a:rPr lang="fr-FR" sz="900" b="1" dirty="0"/>
              <a:t>1.662398 cœur</a:t>
            </a:r>
          </a:p>
          <a:p>
            <a:r>
              <a:rPr lang="fr-FR" sz="900" b="1" dirty="0"/>
              <a:t>1.661476 ambition</a:t>
            </a:r>
          </a:p>
          <a:p>
            <a:r>
              <a:rPr lang="fr-FR" sz="900" b="1" dirty="0"/>
              <a:t>1.654876 santé</a:t>
            </a:r>
          </a:p>
          <a:p>
            <a:r>
              <a:rPr lang="fr-FR" sz="900" b="1" dirty="0"/>
              <a:t>1.640298 stabilité</a:t>
            </a:r>
          </a:p>
          <a:p>
            <a:r>
              <a:rPr lang="fr-FR" sz="900" b="1" dirty="0"/>
              <a:t>1.632421 amitié</a:t>
            </a:r>
          </a:p>
          <a:p>
            <a:r>
              <a:rPr lang="fr-FR" sz="900" b="1" dirty="0"/>
              <a:t>1.628630 accueil</a:t>
            </a:r>
          </a:p>
          <a:p>
            <a:r>
              <a:rPr lang="fr-FR" sz="900" b="1" dirty="0"/>
              <a:t>1.622473 publics</a:t>
            </a:r>
          </a:p>
          <a:p>
            <a:r>
              <a:rPr lang="fr-FR" sz="900" b="1" dirty="0"/>
              <a:t>1.616558 diversité</a:t>
            </a:r>
          </a:p>
          <a:p>
            <a:r>
              <a:rPr lang="fr-FR" sz="900" b="1" dirty="0"/>
              <a:t>1.614945 service</a:t>
            </a:r>
          </a:p>
          <a:p>
            <a:r>
              <a:rPr lang="fr-FR" sz="900" b="1" dirty="0"/>
              <a:t>1.612488 valeurs</a:t>
            </a:r>
          </a:p>
          <a:p>
            <a:r>
              <a:rPr lang="fr-FR" sz="900" b="1" dirty="0"/>
              <a:t>1.610123 détermination</a:t>
            </a:r>
          </a:p>
          <a:p>
            <a:r>
              <a:rPr lang="fr-FR" sz="900" b="1" dirty="0"/>
              <a:t>1.601097 réformes</a:t>
            </a:r>
          </a:p>
          <a:p>
            <a:r>
              <a:rPr lang="fr-FR" sz="900" b="1" dirty="0"/>
              <a:t>1.592938 état</a:t>
            </a:r>
            <a:endParaRPr lang="fr-FR" b="1" dirty="0"/>
          </a:p>
          <a:p>
            <a:r>
              <a:rPr lang="fr-FR" sz="900" b="1" dirty="0"/>
              <a:t>……..</a:t>
            </a:r>
          </a:p>
        </p:txBody>
      </p:sp>
      <p:sp>
        <p:nvSpPr>
          <p:cNvPr id="8" name="ZoneTexte 7"/>
          <p:cNvSpPr txBox="1"/>
          <p:nvPr/>
        </p:nvSpPr>
        <p:spPr>
          <a:xfrm>
            <a:off x="6804248" y="1435998"/>
            <a:ext cx="2232248" cy="4801314"/>
          </a:xfrm>
          <a:prstGeom prst="rect">
            <a:avLst/>
          </a:prstGeom>
          <a:solidFill>
            <a:schemeClr val="bg1"/>
          </a:solidFill>
        </p:spPr>
        <p:txBody>
          <a:bodyPr wrap="square" rtlCol="0">
            <a:spAutoFit/>
          </a:bodyPr>
          <a:lstStyle/>
          <a:p>
            <a:r>
              <a:rPr lang="fr-FR" sz="900" b="1" dirty="0"/>
              <a:t>MITTERAND</a:t>
            </a:r>
          </a:p>
          <a:p>
            <a:endParaRPr lang="fr-FR" sz="900" dirty="0"/>
          </a:p>
          <a:p>
            <a:r>
              <a:rPr lang="fr-FR" sz="900" b="1" dirty="0"/>
              <a:t>1.881835 douze</a:t>
            </a:r>
          </a:p>
          <a:p>
            <a:r>
              <a:rPr lang="fr-FR" sz="900" b="1" dirty="0"/>
              <a:t>1.852007 est-ce</a:t>
            </a:r>
          </a:p>
          <a:p>
            <a:r>
              <a:rPr lang="fr-FR" sz="900" b="1" dirty="0"/>
              <a:t>1.800091 eh</a:t>
            </a:r>
          </a:p>
          <a:p>
            <a:r>
              <a:rPr lang="fr-FR" sz="900" b="1" dirty="0"/>
              <a:t>1.786760 quoi</a:t>
            </a:r>
          </a:p>
          <a:p>
            <a:r>
              <a:rPr lang="fr-FR" sz="900" b="1" dirty="0"/>
              <a:t>1.777568 -</a:t>
            </a:r>
          </a:p>
          <a:p>
            <a:r>
              <a:rPr lang="fr-FR" sz="900" b="1" dirty="0"/>
              <a:t>1.758319 gens</a:t>
            </a:r>
          </a:p>
          <a:p>
            <a:r>
              <a:rPr lang="fr-FR" sz="900" b="1" dirty="0"/>
              <a:t>1.747909 assez</a:t>
            </a:r>
          </a:p>
          <a:p>
            <a:r>
              <a:rPr lang="fr-FR" sz="900" b="1" dirty="0"/>
              <a:t>1.741650 capables</a:t>
            </a:r>
          </a:p>
          <a:p>
            <a:r>
              <a:rPr lang="fr-FR" sz="900" b="1" dirty="0"/>
              <a:t>1.716491 penser</a:t>
            </a:r>
          </a:p>
          <a:p>
            <a:r>
              <a:rPr lang="fr-FR" sz="900" b="1" dirty="0"/>
              <a:t>1.700678 bref</a:t>
            </a:r>
          </a:p>
          <a:p>
            <a:r>
              <a:rPr lang="fr-FR" sz="900" b="1" dirty="0"/>
              <a:t>1.688314 puisque</a:t>
            </a:r>
          </a:p>
          <a:p>
            <a:r>
              <a:rPr lang="fr-FR" sz="900" b="1" dirty="0"/>
              <a:t>1.672872 on</a:t>
            </a:r>
          </a:p>
          <a:p>
            <a:r>
              <a:rPr lang="fr-FR" sz="900" b="1" dirty="0"/>
              <a:t>1.662164 étais</a:t>
            </a:r>
          </a:p>
          <a:p>
            <a:r>
              <a:rPr lang="fr-FR" sz="900" b="1" dirty="0"/>
              <a:t>1.620722 parle</a:t>
            </a:r>
          </a:p>
          <a:p>
            <a:r>
              <a:rPr lang="fr-FR" sz="900" b="1" dirty="0"/>
              <a:t>1.618184 fallait</a:t>
            </a:r>
          </a:p>
          <a:p>
            <a:r>
              <a:rPr lang="fr-FR" sz="900" b="1" dirty="0"/>
              <a:t>1.604095 simplement</a:t>
            </a:r>
          </a:p>
          <a:p>
            <a:r>
              <a:rPr lang="fr-FR" sz="900" b="1" dirty="0"/>
              <a:t>1.589586 entendu</a:t>
            </a:r>
          </a:p>
          <a:p>
            <a:r>
              <a:rPr lang="fr-FR" sz="900" b="1" dirty="0"/>
              <a:t>1.580018 suite</a:t>
            </a:r>
          </a:p>
          <a:p>
            <a:r>
              <a:rPr lang="fr-FR" sz="900" b="1" dirty="0"/>
              <a:t>1.572140 peut-être</a:t>
            </a:r>
          </a:p>
          <a:p>
            <a:r>
              <a:rPr lang="fr-FR" sz="900" b="1" dirty="0"/>
              <a:t>1.571393 espère</a:t>
            </a:r>
          </a:p>
          <a:p>
            <a:r>
              <a:rPr lang="fr-FR" sz="900" b="1" dirty="0"/>
              <a:t>1.560364 parlé</a:t>
            </a:r>
          </a:p>
          <a:p>
            <a:r>
              <a:rPr lang="fr-FR" sz="900" b="1" dirty="0"/>
              <a:t>1.550856 dis</a:t>
            </a:r>
          </a:p>
          <a:p>
            <a:r>
              <a:rPr lang="fr-FR" sz="900" b="1" dirty="0"/>
              <a:t>1.549594 cela</a:t>
            </a:r>
          </a:p>
          <a:p>
            <a:r>
              <a:rPr lang="fr-FR" sz="900" b="1" dirty="0"/>
              <a:t>1.538523 existe</a:t>
            </a:r>
          </a:p>
          <a:p>
            <a:r>
              <a:rPr lang="fr-FR" sz="900" b="1" dirty="0"/>
              <a:t>1.535598 façon</a:t>
            </a:r>
          </a:p>
          <a:p>
            <a:r>
              <a:rPr lang="fr-FR" sz="900" b="1" dirty="0"/>
              <a:t>1.529225 pourrait</a:t>
            </a:r>
          </a:p>
          <a:p>
            <a:r>
              <a:rPr lang="fr-FR" sz="900" b="1" dirty="0"/>
              <a:t>1.525645 là</a:t>
            </a:r>
          </a:p>
          <a:p>
            <a:r>
              <a:rPr lang="fr-FR" sz="900" b="1" dirty="0"/>
              <a:t>1.525508 chose</a:t>
            </a:r>
          </a:p>
          <a:p>
            <a:r>
              <a:rPr lang="fr-FR" sz="900" b="1" dirty="0"/>
              <a:t>1.523575 époque</a:t>
            </a:r>
          </a:p>
          <a:p>
            <a:r>
              <a:rPr lang="fr-FR" sz="900" b="1" dirty="0"/>
              <a:t>1.522290 production</a:t>
            </a:r>
          </a:p>
          <a:p>
            <a:r>
              <a:rPr lang="fr-FR" sz="900" b="1" dirty="0"/>
              <a:t>1.519365 trouve</a:t>
            </a:r>
          </a:p>
          <a:p>
            <a:r>
              <a:rPr lang="fr-FR" sz="900" b="1" dirty="0"/>
              <a:t>……..</a:t>
            </a:r>
          </a:p>
        </p:txBody>
      </p:sp>
      <p:sp>
        <p:nvSpPr>
          <p:cNvPr id="10" name="Rectangle 9"/>
          <p:cNvSpPr/>
          <p:nvPr/>
        </p:nvSpPr>
        <p:spPr>
          <a:xfrm>
            <a:off x="6588224" y="1916832"/>
            <a:ext cx="1656184" cy="383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588224" y="2423558"/>
            <a:ext cx="1656184" cy="57606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4427984" y="2588126"/>
            <a:ext cx="1656184" cy="14401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427984" y="1796038"/>
            <a:ext cx="165618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026"/>
          <p:cNvSpPr>
            <a:spLocks noGrp="1" noChangeArrowheads="1"/>
          </p:cNvSpPr>
          <p:nvPr>
            <p:ph type="title"/>
          </p:nvPr>
        </p:nvSpPr>
        <p:spPr>
          <a:xfrm>
            <a:off x="179512" y="188640"/>
            <a:ext cx="8753182" cy="1368152"/>
          </a:xfrm>
        </p:spPr>
        <p:txBody>
          <a:bodyPr>
            <a:noAutofit/>
          </a:bodyPr>
          <a:lstStyle/>
          <a:p>
            <a:pPr fontAlgn="base">
              <a:lnSpc>
                <a:spcPct val="90000"/>
              </a:lnSpc>
              <a:spcBef>
                <a:spcPct val="20000"/>
              </a:spcBef>
              <a:spcAft>
                <a:spcPct val="0"/>
              </a:spcAft>
              <a:buClr>
                <a:schemeClr val="accent2"/>
              </a:buClr>
              <a:buSzPct val="110000"/>
            </a:pPr>
            <a:r>
              <a:rPr lang="fr-FR" sz="3200" dirty="0">
                <a:effectLst>
                  <a:outerShdw blurRad="38100" dist="38100" dir="2700000" algn="tl">
                    <a:srgbClr val="000000">
                      <a:alpha val="43137"/>
                    </a:srgbClr>
                  </a:outerShdw>
                </a:effectLst>
                <a:latin typeface="Arial" pitchFamily="34" charset="0"/>
              </a:rPr>
              <a:t>Classification </a:t>
            </a:r>
            <a:r>
              <a:rPr lang="fr-FR" sz="3200" dirty="0" err="1">
                <a:effectLst>
                  <a:outerShdw blurRad="38100" dist="38100" dir="2700000" algn="tl">
                    <a:srgbClr val="000000">
                      <a:alpha val="43137"/>
                    </a:srgbClr>
                  </a:outerShdw>
                </a:effectLst>
                <a:latin typeface="Arial" pitchFamily="34" charset="0"/>
              </a:rPr>
              <a:t>with</a:t>
            </a:r>
            <a:r>
              <a:rPr lang="fr-FR" sz="3200" dirty="0">
                <a:effectLst>
                  <a:outerShdw blurRad="38100" dist="38100" dir="2700000" algn="tl">
                    <a:srgbClr val="000000">
                      <a:alpha val="43137"/>
                    </a:srgbClr>
                  </a:outerShdw>
                </a:effectLst>
                <a:latin typeface="Arial" pitchFamily="34" charset="0"/>
              </a:rPr>
              <a:t> FMC</a:t>
            </a:r>
            <a:r>
              <a:rPr lang="fr-FR" sz="3000" b="1" dirty="0">
                <a:solidFill>
                  <a:schemeClr val="accent3">
                    <a:lumMod val="60000"/>
                    <a:lumOff val="40000"/>
                  </a:schemeClr>
                </a:solidFill>
                <a:effectLst>
                  <a:outerShdw blurRad="38100" dist="38100" dir="2700000" algn="tl">
                    <a:srgbClr val="000000">
                      <a:alpha val="43137"/>
                    </a:srgbClr>
                  </a:outerShdw>
                </a:effectLst>
                <a:latin typeface="Arial" charset="0"/>
                <a:cs typeface="Arial" charset="0"/>
              </a:rPr>
              <a:t/>
            </a:r>
            <a:br>
              <a:rPr lang="fr-FR" sz="3000" b="1" dirty="0">
                <a:solidFill>
                  <a:schemeClr val="accent3">
                    <a:lumMod val="60000"/>
                    <a:lumOff val="40000"/>
                  </a:schemeClr>
                </a:solidFill>
                <a:effectLst>
                  <a:outerShdw blurRad="38100" dist="38100" dir="2700000" algn="tl">
                    <a:srgbClr val="000000">
                      <a:alpha val="43137"/>
                    </a:srgbClr>
                  </a:outerShdw>
                </a:effectLst>
                <a:latin typeface="Arial" charset="0"/>
                <a:cs typeface="Arial" charset="0"/>
              </a:rPr>
            </a:br>
            <a:r>
              <a:rPr lang="fr-FR" sz="2400" dirty="0" err="1">
                <a:solidFill>
                  <a:srgbClr val="00B0F0"/>
                </a:solidFill>
                <a:effectLst>
                  <a:outerShdw blurRad="38100" dist="38100" dir="2700000" algn="tl">
                    <a:srgbClr val="000000">
                      <a:alpha val="43137"/>
                    </a:srgbClr>
                  </a:outerShdw>
                </a:effectLst>
                <a:latin typeface="Arial" pitchFamily="34" charset="0"/>
              </a:rPr>
              <a:t>Deft</a:t>
            </a:r>
            <a:r>
              <a:rPr lang="fr-FR" sz="2400" dirty="0">
                <a:solidFill>
                  <a:srgbClr val="00B0F0"/>
                </a:solidFill>
                <a:effectLst>
                  <a:outerShdw blurRad="38100" dist="38100" dir="2700000" algn="tl">
                    <a:srgbClr val="000000">
                      <a:alpha val="43137"/>
                    </a:srgbClr>
                  </a:outerShdw>
                </a:effectLst>
                <a:latin typeface="Arial" pitchFamily="34" charset="0"/>
              </a:rPr>
              <a:t> challenge [JADT 2014]</a:t>
            </a:r>
            <a:br>
              <a:rPr lang="fr-FR" sz="2400" dirty="0">
                <a:solidFill>
                  <a:srgbClr val="00B0F0"/>
                </a:solidFill>
                <a:effectLst>
                  <a:outerShdw blurRad="38100" dist="38100" dir="2700000" algn="tl">
                    <a:srgbClr val="000000">
                      <a:alpha val="43137"/>
                    </a:srgbClr>
                  </a:outerShdw>
                </a:effectLst>
                <a:latin typeface="Arial" pitchFamily="34" charset="0"/>
              </a:rPr>
            </a:br>
            <a:endParaRPr lang="fr-FR" sz="2400" dirty="0">
              <a:solidFill>
                <a:srgbClr val="00B0F0"/>
              </a:solidFill>
              <a:effectLst>
                <a:outerShdw blurRad="38100" dist="38100" dir="2700000" algn="tl">
                  <a:srgbClr val="000000">
                    <a:alpha val="43137"/>
                  </a:srgbClr>
                </a:outerShdw>
              </a:effectLst>
              <a:latin typeface="Arial" pitchFamily="34" charset="0"/>
            </a:endParaRPr>
          </a:p>
        </p:txBody>
      </p:sp>
      <p:sp>
        <p:nvSpPr>
          <p:cNvPr id="4" name="Rectangle 3"/>
          <p:cNvSpPr/>
          <p:nvPr/>
        </p:nvSpPr>
        <p:spPr>
          <a:xfrm>
            <a:off x="244029" y="1299648"/>
            <a:ext cx="4111947" cy="5225696"/>
          </a:xfrm>
          <a:prstGeom prst="rect">
            <a:avLst/>
          </a:prstGeom>
          <a:no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27"/>
          <p:cNvSpPr txBox="1">
            <a:spLocks noChangeArrowheads="1"/>
          </p:cNvSpPr>
          <p:nvPr/>
        </p:nvSpPr>
        <p:spPr>
          <a:xfrm>
            <a:off x="216023" y="1556792"/>
            <a:ext cx="3995937" cy="4248472"/>
          </a:xfrm>
          <a:prstGeom prst="rect">
            <a:avLst/>
          </a:prstGeom>
        </p:spPr>
        <p:txBody>
          <a:bodyPr/>
          <a:lstStyle/>
          <a:p>
            <a:pPr marL="450850" indent="-450850">
              <a:lnSpc>
                <a:spcPct val="80000"/>
              </a:lnSpc>
              <a:spcBef>
                <a:spcPct val="20000"/>
              </a:spcBef>
              <a:buClr>
                <a:srgbClr val="FFC000"/>
              </a:buClr>
              <a:buSzPct val="95000"/>
              <a:buFont typeface="Wingdings" pitchFamily="2" charset="2"/>
              <a:buChar char="v"/>
            </a:pPr>
            <a:r>
              <a:rPr lang="en-US" dirty="0">
                <a:cs typeface="Times New Roman" panose="02020603050405020304" pitchFamily="18" charset="0"/>
              </a:rPr>
              <a:t>Dataset of extracts of talk of CHIRAC et MITTERAND presidents:</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73255 sentences of Chirac,</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12320 sentences of Mitterrand. </a:t>
            </a:r>
          </a:p>
          <a:p>
            <a:pPr marL="450850" indent="-450850">
              <a:lnSpc>
                <a:spcPct val="80000"/>
              </a:lnSpc>
              <a:spcBef>
                <a:spcPts val="1000"/>
              </a:spcBef>
              <a:buClr>
                <a:srgbClr val="FFC000"/>
              </a:buClr>
              <a:buSzPct val="95000"/>
              <a:buFont typeface="Wingdings" pitchFamily="2" charset="2"/>
              <a:buChar char="v"/>
            </a:pPr>
            <a:r>
              <a:rPr lang="en-US" dirty="0">
                <a:cs typeface="Times New Roman" panose="02020603050405020304" pitchFamily="18" charset="0"/>
              </a:rPr>
              <a:t>Best results till now on that dataset : 88% accuracy (almost 16850 bilateral errors) by LIA.</a:t>
            </a:r>
          </a:p>
          <a:p>
            <a:pPr marL="450850" indent="-450850">
              <a:lnSpc>
                <a:spcPct val="80000"/>
              </a:lnSpc>
              <a:spcBef>
                <a:spcPts val="1000"/>
              </a:spcBef>
              <a:buClr>
                <a:srgbClr val="FFC000"/>
              </a:buClr>
              <a:buSzPct val="95000"/>
              <a:buFont typeface="Wingdings" pitchFamily="2" charset="2"/>
              <a:buChar char="v"/>
            </a:pPr>
            <a:r>
              <a:rPr lang="en-US" dirty="0">
                <a:cs typeface="Times New Roman" panose="02020603050405020304" pitchFamily="18" charset="0"/>
              </a:rPr>
              <a:t>Result with feature maximization : 99,999% accuracy (12 unilateral errors)</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Strong feature selection</a:t>
            </a:r>
            <a:br>
              <a:rPr lang="en-US" sz="1800" dirty="0">
                <a:cs typeface="Times New Roman" panose="02020603050405020304" pitchFamily="18" charset="0"/>
              </a:rPr>
            </a:br>
            <a:r>
              <a:rPr lang="en-US" sz="1800" dirty="0">
                <a:cs typeface="Times New Roman" panose="02020603050405020304" pitchFamily="18" charset="0"/>
              </a:rPr>
              <a:t> (~50000 → ~5000) </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Extra-light NLP preprocessing,</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No lemmatization is needed,</a:t>
            </a:r>
          </a:p>
          <a:p>
            <a:pPr marL="804863" lvl="1" indent="-354013" eaLnBrk="0" hangingPunct="0">
              <a:lnSpc>
                <a:spcPct val="80000"/>
              </a:lnSpc>
              <a:spcBef>
                <a:spcPct val="20000"/>
              </a:spcBef>
              <a:spcAft>
                <a:spcPts val="200"/>
              </a:spcAft>
              <a:buClr>
                <a:srgbClr val="002060"/>
              </a:buClr>
              <a:buSzPct val="85000"/>
              <a:buBlip>
                <a:blip r:embed="rId2"/>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800" dirty="0">
                <a:cs typeface="Times New Roman" panose="02020603050405020304" pitchFamily="18" charset="0"/>
              </a:rPr>
              <a:t>Stop words are kept and proof to be useful for analysis.</a:t>
            </a:r>
          </a:p>
          <a:p>
            <a:pPr marL="285750" indent="-285750">
              <a:lnSpc>
                <a:spcPct val="80000"/>
              </a:lnSpc>
              <a:spcBef>
                <a:spcPct val="20000"/>
              </a:spcBef>
              <a:buFont typeface="Wingdings" pitchFamily="2" charset="2"/>
              <a:buChar char="w"/>
              <a:defRPr/>
            </a:pPr>
            <a:endParaRPr lang="en-US" sz="3000" dirty="0">
              <a:latin typeface="+mn-lt"/>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2832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nvPr>
        </p:nvGraphicFramePr>
        <p:xfrm>
          <a:off x="441513" y="1412776"/>
          <a:ext cx="1727200" cy="4533900"/>
        </p:xfrm>
        <a:graphic>
          <a:graphicData uri="http://schemas.openxmlformats.org/drawingml/2006/table">
            <a:tbl>
              <a:tblPr>
                <a:tableStyleId>{5C22544A-7EE6-4342-B048-85BDC9FD1C3A}</a:tableStyleId>
              </a:tblPr>
              <a:tblGrid>
                <a:gridCol w="818119"/>
                <a:gridCol w="909081"/>
              </a:tblGrid>
              <a:tr h="182880">
                <a:tc>
                  <a:txBody>
                    <a:bodyPr/>
                    <a:lstStyle/>
                    <a:p>
                      <a:pPr algn="l" fontAlgn="b"/>
                      <a:r>
                        <a:rPr lang="fr-FR" sz="1100" u="none" strike="noStrike" dirty="0" smtClean="0">
                          <a:effectLst/>
                        </a:rPr>
                        <a:t>DICKENS</a:t>
                      </a:r>
                    </a:p>
                    <a:p>
                      <a:pPr algn="l" fontAlgn="b"/>
                      <a:endParaRPr lang="fr-FR" sz="1100" u="none" strike="noStrike" dirty="0" smtClean="0">
                        <a:effectLst/>
                      </a:endParaRPr>
                    </a:p>
                    <a:p>
                      <a:pPr algn="l" fontAlgn="b"/>
                      <a:r>
                        <a:rPr lang="fr-FR" sz="1100" u="none" strike="noStrike" dirty="0" smtClean="0">
                          <a:effectLst/>
                        </a:rPr>
                        <a:t>1,227361</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coming</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1,04304</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heart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1,197376</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going</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1,531862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boy</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1,073734</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hands</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1,379369</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cried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1,10153</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men</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1,491942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gentleman</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1,261003</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street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1,316684</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dear</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1,022143</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love</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1,175788</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like</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1,240113</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young</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1,04989</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light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1,151491</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seemed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1,194106</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dark</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1,16963</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happy</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1,130386</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know</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1,584914</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indeed</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1,507332</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fire</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1,50468</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often</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1,513448</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great</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a:effectLst/>
                        </a:rPr>
                        <a:t>1,455893</a:t>
                      </a:r>
                      <a:endParaRPr lang="fr-FR" sz="11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pretty</a:t>
                      </a:r>
                      <a:endParaRPr lang="fr-FR" sz="1100" b="1" i="0" u="none" strike="noStrike" dirty="0">
                        <a:solidFill>
                          <a:srgbClr val="FF0000"/>
                        </a:solidFill>
                        <a:effectLst/>
                        <a:latin typeface="Calibri" panose="020F0502020204030204" pitchFamily="34" charset="0"/>
                      </a:endParaRPr>
                    </a:p>
                  </a:txBody>
                  <a:tcPr marL="7620" marR="7620" marT="7620" marB="0" anchor="b"/>
                </a:tc>
              </a:tr>
            </a:tbl>
          </a:graphicData>
        </a:graphic>
      </p:graphicFrame>
      <p:pic>
        <p:nvPicPr>
          <p:cNvPr id="9" name="Image 8"/>
          <p:cNvPicPr>
            <a:picLocks noChangeAspect="1"/>
          </p:cNvPicPr>
          <p:nvPr/>
        </p:nvPicPr>
        <p:blipFill>
          <a:blip r:embed="rId2"/>
          <a:stretch>
            <a:fillRect/>
          </a:stretch>
        </p:blipFill>
        <p:spPr>
          <a:xfrm>
            <a:off x="2483768" y="2420694"/>
            <a:ext cx="1728192" cy="3508667"/>
          </a:xfrm>
          <a:prstGeom prst="rect">
            <a:avLst/>
          </a:prstGeom>
          <a:solidFill>
            <a:schemeClr val="tx1"/>
          </a:solidFill>
        </p:spPr>
      </p:pic>
      <p:graphicFrame>
        <p:nvGraphicFramePr>
          <p:cNvPr id="10" name="Tableau 9"/>
          <p:cNvGraphicFramePr>
            <a:graphicFrameLocks noGrp="1"/>
          </p:cNvGraphicFramePr>
          <p:nvPr>
            <p:extLst/>
          </p:nvPr>
        </p:nvGraphicFramePr>
        <p:xfrm>
          <a:off x="4932040" y="1404773"/>
          <a:ext cx="1701800" cy="4533900"/>
        </p:xfrm>
        <a:graphic>
          <a:graphicData uri="http://schemas.openxmlformats.org/drawingml/2006/table">
            <a:tbl>
              <a:tblPr>
                <a:tableStyleId>{5C22544A-7EE6-4342-B048-85BDC9FD1C3A}</a:tableStyleId>
              </a:tblPr>
              <a:tblGrid>
                <a:gridCol w="787400"/>
                <a:gridCol w="914400"/>
              </a:tblGrid>
              <a:tr h="496922">
                <a:tc>
                  <a:txBody>
                    <a:bodyPr/>
                    <a:lstStyle/>
                    <a:p>
                      <a:pPr algn="l" fontAlgn="b"/>
                      <a:r>
                        <a:rPr lang="fr-FR" sz="1100" u="none" strike="noStrike" dirty="0" smtClean="0">
                          <a:effectLst/>
                        </a:rPr>
                        <a:t>COLLINS</a:t>
                      </a:r>
                    </a:p>
                    <a:p>
                      <a:pPr algn="l" fontAlgn="b"/>
                      <a:endParaRPr lang="fr-FR" sz="1100" u="none" strike="noStrike" dirty="0" smtClean="0">
                        <a:effectLst/>
                      </a:endParaRPr>
                    </a:p>
                    <a:p>
                      <a:pPr algn="l" fontAlgn="b"/>
                      <a:r>
                        <a:rPr lang="fr-FR" sz="1100" u="none" strike="noStrike" dirty="0" smtClean="0">
                          <a:effectLst/>
                        </a:rPr>
                        <a:t>1,294836</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speaking</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1,534484</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answered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1,546532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waiting</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1,250605</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heard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1,575393</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servant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1,232137</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interest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1,064008</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woman</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1,288278</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led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1,332932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left</a:t>
                      </a:r>
                      <a:endParaRPr lang="fr-FR" sz="1100" b="1" i="0" u="none" strike="noStrike" dirty="0">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1,299098</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feel</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1,123745</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remember</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1,069823</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met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1,246964</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open</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1,321961</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will</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1,257266</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look</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1,064291</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means</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1,419852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husband</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1,390256</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doctor</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1,538165</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present</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1,193449</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suddenly</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1,348551</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herself</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1,376969</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truth</a:t>
                      </a:r>
                      <a:endParaRPr lang="fr-FR" sz="1100" b="1" i="0" u="none" strike="noStrike">
                        <a:solidFill>
                          <a:srgbClr val="FF0000"/>
                        </a:solidFill>
                        <a:effectLst/>
                        <a:latin typeface="Calibri" panose="020F0502020204030204" pitchFamily="34" charset="0"/>
                      </a:endParaRPr>
                    </a:p>
                  </a:txBody>
                  <a:tcPr marL="7620" marR="7620" marT="7620" marB="0" anchor="b"/>
                </a:tc>
              </a:tr>
              <a:tr h="182880">
                <a:tc>
                  <a:txBody>
                    <a:bodyPr/>
                    <a:lstStyle/>
                    <a:p>
                      <a:pPr algn="l" fontAlgn="b"/>
                      <a:r>
                        <a:rPr lang="fr-FR" sz="1100" u="none" strike="noStrike" dirty="0">
                          <a:effectLst/>
                        </a:rPr>
                        <a:t>1,174412</a:t>
                      </a:r>
                      <a:endParaRPr lang="fr-FR" sz="11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err="1">
                          <a:effectLst/>
                        </a:rPr>
                        <a:t>letter</a:t>
                      </a:r>
                      <a:endParaRPr lang="fr-FR" sz="1100" b="1" i="0" u="none" strike="noStrike" dirty="0">
                        <a:solidFill>
                          <a:srgbClr val="FF0000"/>
                        </a:solidFill>
                        <a:effectLst/>
                        <a:latin typeface="Calibri" panose="020F0502020204030204" pitchFamily="34" charset="0"/>
                      </a:endParaRPr>
                    </a:p>
                  </a:txBody>
                  <a:tcPr marL="7620" marR="7620" marT="7620" marB="0" anchor="b"/>
                </a:tc>
              </a:tr>
            </a:tbl>
          </a:graphicData>
        </a:graphic>
      </p:graphicFrame>
      <p:pic>
        <p:nvPicPr>
          <p:cNvPr id="11" name="Image 10"/>
          <p:cNvPicPr>
            <a:picLocks noChangeAspect="1"/>
          </p:cNvPicPr>
          <p:nvPr/>
        </p:nvPicPr>
        <p:blipFill>
          <a:blip r:embed="rId3"/>
          <a:stretch>
            <a:fillRect/>
          </a:stretch>
        </p:blipFill>
        <p:spPr>
          <a:xfrm>
            <a:off x="6948264" y="2420888"/>
            <a:ext cx="1728192" cy="3508667"/>
          </a:xfrm>
          <a:prstGeom prst="rect">
            <a:avLst/>
          </a:prstGeom>
          <a:solidFill>
            <a:schemeClr val="tx1"/>
          </a:solidFill>
        </p:spPr>
      </p:pic>
      <p:sp>
        <p:nvSpPr>
          <p:cNvPr id="12" name="ZoneTexte 11"/>
          <p:cNvSpPr txBox="1"/>
          <p:nvPr/>
        </p:nvSpPr>
        <p:spPr>
          <a:xfrm>
            <a:off x="2483768" y="1772816"/>
            <a:ext cx="1781257" cy="461665"/>
          </a:xfrm>
          <a:prstGeom prst="rect">
            <a:avLst/>
          </a:prstGeom>
          <a:solidFill>
            <a:schemeClr val="bg1"/>
          </a:solidFill>
          <a:ln>
            <a:solidFill>
              <a:srgbClr val="FF0000"/>
            </a:solidFill>
          </a:ln>
        </p:spPr>
        <p:txBody>
          <a:bodyPr wrap="none" rtlCol="0">
            <a:spAutoFit/>
          </a:bodyPr>
          <a:lstStyle/>
          <a:p>
            <a:r>
              <a:rPr lang="fr-FR" sz="1200" dirty="0" smtClean="0">
                <a:latin typeface="Arial" panose="020B0604020202020204" pitchFamily="34" charset="0"/>
                <a:cs typeface="Arial" panose="020B0604020202020204" pitchFamily="34" charset="0"/>
              </a:rPr>
              <a:t>DICKENS</a:t>
            </a:r>
          </a:p>
          <a:p>
            <a:r>
              <a:rPr lang="fr-FR" sz="1200" dirty="0" smtClean="0">
                <a:latin typeface="Arial" panose="020B0604020202020204" pitchFamily="34" charset="0"/>
                <a:cs typeface="Arial" panose="020B0604020202020204" pitchFamily="34" charset="0"/>
              </a:rPr>
              <a:t>CHILDNESS (IDF </a:t>
            </a:r>
            <a:r>
              <a:rPr lang="fr-FR" sz="1200" dirty="0" err="1" smtClean="0">
                <a:latin typeface="Arial" panose="020B0604020202020204" pitchFamily="34" charset="0"/>
                <a:cs typeface="Arial" panose="020B0604020202020204" pitchFamily="34" charset="0"/>
              </a:rPr>
              <a:t>only</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13" name="ZoneTexte 12"/>
          <p:cNvSpPr txBox="1"/>
          <p:nvPr/>
        </p:nvSpPr>
        <p:spPr>
          <a:xfrm>
            <a:off x="6948264" y="1772071"/>
            <a:ext cx="1781257" cy="461665"/>
          </a:xfrm>
          <a:prstGeom prst="rect">
            <a:avLst/>
          </a:prstGeom>
          <a:solidFill>
            <a:schemeClr val="bg1"/>
          </a:solidFill>
          <a:ln>
            <a:solidFill>
              <a:srgbClr val="FF0000"/>
            </a:solidFill>
          </a:ln>
        </p:spPr>
        <p:txBody>
          <a:bodyPr wrap="none" rtlCol="0">
            <a:spAutoFit/>
          </a:bodyPr>
          <a:lstStyle/>
          <a:p>
            <a:r>
              <a:rPr lang="fr-FR" sz="1200" dirty="0" smtClean="0">
                <a:latin typeface="Arial" panose="020B0604020202020204" pitchFamily="34" charset="0"/>
                <a:cs typeface="Arial" panose="020B0604020202020204" pitchFamily="34" charset="0"/>
              </a:rPr>
              <a:t>COLLINS</a:t>
            </a:r>
          </a:p>
          <a:p>
            <a:r>
              <a:rPr lang="fr-FR" sz="1200" dirty="0" smtClean="0">
                <a:latin typeface="Arial" panose="020B0604020202020204" pitchFamily="34" charset="0"/>
                <a:cs typeface="Arial" panose="020B0604020202020204" pitchFamily="34" charset="0"/>
              </a:rPr>
              <a:t>CHILDNESS (IDF </a:t>
            </a:r>
            <a:r>
              <a:rPr lang="fr-FR" sz="1200" dirty="0" err="1" smtClean="0">
                <a:latin typeface="Arial" panose="020B0604020202020204" pitchFamily="34" charset="0"/>
                <a:cs typeface="Arial" panose="020B0604020202020204" pitchFamily="34" charset="0"/>
              </a:rPr>
              <a:t>only</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14" name="Rectangle 13"/>
          <p:cNvSpPr/>
          <p:nvPr/>
        </p:nvSpPr>
        <p:spPr>
          <a:xfrm>
            <a:off x="179512" y="2492896"/>
            <a:ext cx="21602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252589" y="6063926"/>
            <a:ext cx="8568952" cy="646331"/>
          </a:xfrm>
          <a:prstGeom prst="rect">
            <a:avLst/>
          </a:prstGeom>
          <a:solidFill>
            <a:schemeClr val="bg1"/>
          </a:solidFill>
          <a:ln>
            <a:solidFill>
              <a:schemeClr val="tx1"/>
            </a:solidFill>
          </a:ln>
        </p:spPr>
        <p:txBody>
          <a:bodyPr wrap="square" rtlCol="0">
            <a:spAutoFit/>
          </a:bodyPr>
          <a:lstStyle/>
          <a:p>
            <a:pPr algn="ctr">
              <a:spcBef>
                <a:spcPct val="50000"/>
              </a:spcBef>
              <a:defRPr/>
            </a:pPr>
            <a:r>
              <a:rPr lang="en-US" sz="1800" dirty="0">
                <a:solidFill>
                  <a:srgbClr val="D60093"/>
                </a:solidFill>
                <a:latin typeface="+mn-lt"/>
              </a:rPr>
              <a:t>The method provide exhaustive and precise results </a:t>
            </a:r>
            <a:r>
              <a:rPr lang="en-US" sz="1800" dirty="0" smtClean="0">
                <a:solidFill>
                  <a:srgbClr val="D60093"/>
                </a:solidFill>
                <a:latin typeface="+mn-lt"/>
              </a:rPr>
              <a:t/>
            </a:r>
            <a:br>
              <a:rPr lang="en-US" sz="1800" dirty="0" smtClean="0">
                <a:solidFill>
                  <a:srgbClr val="D60093"/>
                </a:solidFill>
                <a:latin typeface="+mn-lt"/>
              </a:rPr>
            </a:br>
            <a:r>
              <a:rPr lang="en-US" sz="1800" dirty="0" smtClean="0">
                <a:solidFill>
                  <a:srgbClr val="D60093"/>
                </a:solidFill>
                <a:latin typeface="+mn-lt"/>
              </a:rPr>
              <a:t>and </a:t>
            </a:r>
            <a:r>
              <a:rPr lang="en-US" sz="1800" dirty="0">
                <a:solidFill>
                  <a:srgbClr val="D60093"/>
                </a:solidFill>
                <a:latin typeface="+mn-lt"/>
              </a:rPr>
              <a:t>allows fine-grained analysis modulation.</a:t>
            </a:r>
          </a:p>
        </p:txBody>
      </p:sp>
      <p:sp>
        <p:nvSpPr>
          <p:cNvPr id="16" name="Rectangle 15"/>
          <p:cNvSpPr/>
          <p:nvPr/>
        </p:nvSpPr>
        <p:spPr>
          <a:xfrm>
            <a:off x="183301" y="1757651"/>
            <a:ext cx="2160240" cy="7198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4644008" y="1772816"/>
            <a:ext cx="2160240" cy="719885"/>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2339752" y="2427274"/>
            <a:ext cx="2160240" cy="792088"/>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6732240" y="2420888"/>
            <a:ext cx="2160240" cy="792088"/>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1026"/>
          <p:cNvSpPr>
            <a:spLocks noGrp="1" noChangeArrowheads="1"/>
          </p:cNvSpPr>
          <p:nvPr>
            <p:ph type="title"/>
          </p:nvPr>
        </p:nvSpPr>
        <p:spPr>
          <a:xfrm>
            <a:off x="179512" y="188640"/>
            <a:ext cx="8753182" cy="1368152"/>
          </a:xfrm>
        </p:spPr>
        <p:txBody>
          <a:bodyPr>
            <a:noAutofit/>
          </a:bodyPr>
          <a:lstStyle/>
          <a:p>
            <a:pPr fontAlgn="base">
              <a:lnSpc>
                <a:spcPct val="90000"/>
              </a:lnSpc>
              <a:spcBef>
                <a:spcPct val="20000"/>
              </a:spcBef>
              <a:spcAft>
                <a:spcPct val="0"/>
              </a:spcAft>
              <a:buClr>
                <a:schemeClr val="accent2"/>
              </a:buClr>
              <a:buSzPct val="110000"/>
            </a:pPr>
            <a:r>
              <a:rPr lang="fr-FR" sz="3200" dirty="0">
                <a:effectLst>
                  <a:outerShdw blurRad="38100" dist="38100" dir="2700000" algn="tl">
                    <a:srgbClr val="000000">
                      <a:alpha val="43137"/>
                    </a:srgbClr>
                  </a:outerShdw>
                </a:effectLst>
                <a:latin typeface="Arial" pitchFamily="34" charset="0"/>
              </a:rPr>
              <a:t>Classification </a:t>
            </a:r>
            <a:r>
              <a:rPr lang="fr-FR" sz="3200" dirty="0" err="1">
                <a:effectLst>
                  <a:outerShdw blurRad="38100" dist="38100" dir="2700000" algn="tl">
                    <a:srgbClr val="000000">
                      <a:alpha val="43137"/>
                    </a:srgbClr>
                  </a:outerShdw>
                </a:effectLst>
                <a:latin typeface="Arial" pitchFamily="34" charset="0"/>
              </a:rPr>
              <a:t>with</a:t>
            </a:r>
            <a:r>
              <a:rPr lang="fr-FR" sz="3200" dirty="0">
                <a:effectLst>
                  <a:outerShdw blurRad="38100" dist="38100" dir="2700000" algn="tl">
                    <a:srgbClr val="000000">
                      <a:alpha val="43137"/>
                    </a:srgbClr>
                  </a:outerShdw>
                </a:effectLst>
                <a:latin typeface="Arial" pitchFamily="34" charset="0"/>
              </a:rPr>
              <a:t> </a:t>
            </a:r>
            <a:r>
              <a:rPr lang="fr-FR" sz="3200" dirty="0" smtClean="0">
                <a:effectLst>
                  <a:outerShdw blurRad="38100" dist="38100" dir="2700000" algn="tl">
                    <a:srgbClr val="000000">
                      <a:alpha val="43137"/>
                    </a:srgbClr>
                  </a:outerShdw>
                </a:effectLst>
                <a:latin typeface="Arial" pitchFamily="34" charset="0"/>
              </a:rPr>
              <a:t>FMC</a:t>
            </a:r>
            <a:r>
              <a:rPr lang="fr-FR" sz="3000" b="1" dirty="0">
                <a:solidFill>
                  <a:schemeClr val="accent3">
                    <a:lumMod val="60000"/>
                    <a:lumOff val="40000"/>
                  </a:schemeClr>
                </a:solidFill>
                <a:effectLst>
                  <a:outerShdw blurRad="38100" dist="38100" dir="2700000" algn="tl">
                    <a:srgbClr val="000000">
                      <a:alpha val="43137"/>
                    </a:srgbClr>
                  </a:outerShdw>
                </a:effectLst>
                <a:latin typeface="Arial" charset="0"/>
                <a:cs typeface="Arial" charset="0"/>
              </a:rPr>
              <a:t/>
            </a:r>
            <a:br>
              <a:rPr lang="fr-FR" sz="3000" b="1" dirty="0">
                <a:solidFill>
                  <a:schemeClr val="accent3">
                    <a:lumMod val="60000"/>
                    <a:lumOff val="40000"/>
                  </a:schemeClr>
                </a:solidFill>
                <a:effectLst>
                  <a:outerShdw blurRad="38100" dist="38100" dir="2700000" algn="tl">
                    <a:srgbClr val="000000">
                      <a:alpha val="43137"/>
                    </a:srgbClr>
                  </a:outerShdw>
                </a:effectLst>
                <a:latin typeface="Arial" charset="0"/>
                <a:cs typeface="Arial" charset="0"/>
              </a:rPr>
            </a:br>
            <a:r>
              <a:rPr lang="fr-FR" sz="2400" dirty="0" smtClean="0">
                <a:solidFill>
                  <a:srgbClr val="00B0F0"/>
                </a:solidFill>
                <a:effectLst>
                  <a:outerShdw blurRad="38100" dist="38100" dir="2700000" algn="tl">
                    <a:srgbClr val="000000">
                      <a:alpha val="43137"/>
                    </a:srgbClr>
                  </a:outerShdw>
                </a:effectLst>
                <a:latin typeface="Arial" pitchFamily="34" charset="0"/>
              </a:rPr>
              <a:t>Dickens-Collins </a:t>
            </a:r>
            <a:r>
              <a:rPr lang="fr-FR" sz="2400" dirty="0" err="1" smtClean="0">
                <a:solidFill>
                  <a:srgbClr val="00B0F0"/>
                </a:solidFill>
                <a:effectLst>
                  <a:outerShdw blurRad="38100" dist="38100" dir="2700000" algn="tl">
                    <a:srgbClr val="000000">
                      <a:alpha val="43137"/>
                    </a:srgbClr>
                  </a:outerShdw>
                </a:effectLst>
                <a:latin typeface="Arial" pitchFamily="34" charset="0"/>
              </a:rPr>
              <a:t>contreversy</a:t>
            </a:r>
            <a:r>
              <a:rPr lang="fr-FR" sz="2400" dirty="0" smtClean="0">
                <a:solidFill>
                  <a:srgbClr val="00B0F0"/>
                </a:solidFill>
                <a:effectLst>
                  <a:outerShdw blurRad="38100" dist="38100" dir="2700000" algn="tl">
                    <a:srgbClr val="000000">
                      <a:alpha val="43137"/>
                    </a:srgbClr>
                  </a:outerShdw>
                </a:effectLst>
                <a:latin typeface="Arial" pitchFamily="34" charset="0"/>
              </a:rPr>
              <a:t> (</a:t>
            </a:r>
            <a:r>
              <a:rPr lang="fr-FR" sz="2400" dirty="0" err="1" smtClean="0">
                <a:solidFill>
                  <a:srgbClr val="00B0F0"/>
                </a:solidFill>
                <a:effectLst>
                  <a:outerShdw blurRad="38100" dist="38100" dir="2700000" algn="tl">
                    <a:srgbClr val="000000">
                      <a:alpha val="43137"/>
                    </a:srgbClr>
                  </a:outerShdw>
                </a:effectLst>
                <a:latin typeface="Arial" pitchFamily="34" charset="0"/>
              </a:rPr>
              <a:t>stylometry</a:t>
            </a:r>
            <a:r>
              <a:rPr lang="fr-FR" sz="2400" dirty="0" smtClean="0">
                <a:solidFill>
                  <a:srgbClr val="00B0F0"/>
                </a:solidFill>
                <a:effectLst>
                  <a:outerShdw blurRad="38100" dist="38100" dir="2700000" algn="tl">
                    <a:srgbClr val="000000">
                      <a:alpha val="43137"/>
                    </a:srgbClr>
                  </a:outerShdw>
                </a:effectLst>
                <a:latin typeface="Arial" pitchFamily="34" charset="0"/>
              </a:rPr>
              <a:t>)</a:t>
            </a:r>
            <a:r>
              <a:rPr lang="fr-FR" sz="2400" dirty="0">
                <a:solidFill>
                  <a:srgbClr val="00B0F0"/>
                </a:solidFill>
                <a:effectLst>
                  <a:outerShdw blurRad="38100" dist="38100" dir="2700000" algn="tl">
                    <a:srgbClr val="000000">
                      <a:alpha val="43137"/>
                    </a:srgbClr>
                  </a:outerShdw>
                </a:effectLst>
                <a:latin typeface="Arial" pitchFamily="34" charset="0"/>
              </a:rPr>
              <a:t/>
            </a:r>
            <a:br>
              <a:rPr lang="fr-FR" sz="2400" dirty="0">
                <a:solidFill>
                  <a:srgbClr val="00B0F0"/>
                </a:solidFill>
                <a:effectLst>
                  <a:outerShdw blurRad="38100" dist="38100" dir="2700000" algn="tl">
                    <a:srgbClr val="000000">
                      <a:alpha val="43137"/>
                    </a:srgbClr>
                  </a:outerShdw>
                </a:effectLst>
                <a:latin typeface="Arial" pitchFamily="34" charset="0"/>
              </a:rPr>
            </a:br>
            <a:endParaRPr lang="fr-FR" sz="2400" dirty="0">
              <a:solidFill>
                <a:srgbClr val="00B0F0"/>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17725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1026"/>
          <p:cNvSpPr>
            <a:spLocks noGrp="1" noChangeArrowheads="1"/>
          </p:cNvSpPr>
          <p:nvPr>
            <p:ph type="title"/>
          </p:nvPr>
        </p:nvSpPr>
        <p:spPr>
          <a:xfrm>
            <a:off x="371121" y="44624"/>
            <a:ext cx="8569325" cy="1080120"/>
          </a:xfrm>
        </p:spPr>
        <p:txBody>
          <a:bodyPr>
            <a:noAutofit/>
          </a:bodyPr>
          <a:lstStyle/>
          <a:p>
            <a:pPr fontAlgn="base">
              <a:lnSpc>
                <a:spcPct val="90000"/>
              </a:lnSpc>
              <a:spcBef>
                <a:spcPct val="20000"/>
              </a:spcBef>
              <a:spcAft>
                <a:spcPct val="0"/>
              </a:spcAft>
              <a:buClr>
                <a:schemeClr val="accent2"/>
              </a:buClr>
              <a:buSzPct val="110000"/>
            </a:pPr>
            <a:r>
              <a:rPr lang="en-US" sz="3200" dirty="0" smtClean="0">
                <a:effectLst>
                  <a:outerShdw blurRad="38100" dist="38100" dir="2700000" algn="tl">
                    <a:srgbClr val="000000">
                      <a:alpha val="43137"/>
                    </a:srgbClr>
                  </a:outerShdw>
                </a:effectLst>
                <a:latin typeface="Arial" pitchFamily="34" charset="0"/>
              </a:rPr>
              <a:t>Feature maximization</a:t>
            </a:r>
            <a:r>
              <a:rPr lang="en-US" sz="3200" b="1" dirty="0" smtClean="0">
                <a:effectLst>
                  <a:outerShdw blurRad="38100" dist="38100" dir="2700000" algn="tl">
                    <a:srgbClr val="000000">
                      <a:alpha val="43137"/>
                    </a:srgbClr>
                  </a:outerShdw>
                </a:effectLst>
                <a:latin typeface="Arial" pitchFamily="34" charset="0"/>
              </a:rPr>
              <a:t/>
            </a:r>
            <a:br>
              <a:rPr lang="en-US" sz="3200" b="1" dirty="0" smtClean="0">
                <a:effectLst>
                  <a:outerShdw blurRad="38100" dist="38100" dir="2700000" algn="tl">
                    <a:srgbClr val="000000">
                      <a:alpha val="43137"/>
                    </a:srgbClr>
                  </a:outerShdw>
                </a:effectLst>
                <a:latin typeface="Arial" pitchFamily="34" charset="0"/>
              </a:rPr>
            </a:br>
            <a:r>
              <a:rPr lang="en-US" sz="2400" dirty="0" smtClean="0">
                <a:solidFill>
                  <a:srgbClr val="00B0F0"/>
                </a:solidFill>
                <a:effectLst>
                  <a:outerShdw blurRad="38100" dist="38100" dir="2700000" algn="tl">
                    <a:srgbClr val="000000">
                      <a:alpha val="43137"/>
                    </a:srgbClr>
                  </a:outerShdw>
                </a:effectLst>
                <a:latin typeface="Arial" pitchFamily="34" charset="0"/>
              </a:rPr>
              <a:t>Exploitation in clustering</a:t>
            </a:r>
            <a:r>
              <a:rPr lang="en-US" sz="2400" b="1" dirty="0" smtClean="0">
                <a:solidFill>
                  <a:srgbClr val="00B0F0"/>
                </a:solidFill>
                <a:effectLst>
                  <a:outerShdw blurRad="38100" dist="38100" dir="2700000" algn="tl">
                    <a:srgbClr val="000000">
                      <a:alpha val="43137"/>
                    </a:srgbClr>
                  </a:outerShdw>
                </a:effectLst>
                <a:latin typeface="Arial" pitchFamily="34" charset="0"/>
              </a:rPr>
              <a:t> [Lamirel </a:t>
            </a:r>
            <a:r>
              <a:rPr lang="en-US" sz="2400" b="1" dirty="0">
                <a:solidFill>
                  <a:srgbClr val="00B0F0"/>
                </a:solidFill>
                <a:effectLst>
                  <a:outerShdw blurRad="38100" dist="38100" dir="2700000" algn="tl">
                    <a:srgbClr val="000000">
                      <a:alpha val="43137"/>
                    </a:srgbClr>
                  </a:outerShdw>
                </a:effectLst>
                <a:latin typeface="Arial" pitchFamily="34" charset="0"/>
              </a:rPr>
              <a:t>12]</a:t>
            </a:r>
          </a:p>
        </p:txBody>
      </p:sp>
      <p:sp>
        <p:nvSpPr>
          <p:cNvPr id="7" name="Espace réservé du numéro de diapositive 6"/>
          <p:cNvSpPr>
            <a:spLocks noGrp="1"/>
          </p:cNvSpPr>
          <p:nvPr>
            <p:ph type="sldNum" sz="quarter" idx="12"/>
          </p:nvPr>
        </p:nvSpPr>
        <p:spPr>
          <a:xfrm>
            <a:off x="7924800" y="6272659"/>
            <a:ext cx="762000" cy="365125"/>
          </a:xfrm>
        </p:spPr>
        <p:txBody>
          <a:bodyPr/>
          <a:lstStyle/>
          <a:p>
            <a:fld id="{52BABD5E-DFF3-4F3E-9AC3-AC54EE38C184}" type="slidenum">
              <a:rPr lang="en-US" smtClean="0"/>
              <a:pPr/>
              <a:t>17</a:t>
            </a:fld>
            <a:endParaRPr lang="en-US"/>
          </a:p>
        </p:txBody>
      </p:sp>
      <p:sp>
        <p:nvSpPr>
          <p:cNvPr id="2" name="Rectangle 1"/>
          <p:cNvSpPr/>
          <p:nvPr/>
        </p:nvSpPr>
        <p:spPr>
          <a:xfrm>
            <a:off x="35496" y="1988840"/>
            <a:ext cx="4464496" cy="4345805"/>
          </a:xfrm>
          <a:prstGeom prst="rect">
            <a:avLst/>
          </a:prstGeom>
        </p:spPr>
        <p:txBody>
          <a:bodyPr wrap="square">
            <a:spAutoFit/>
          </a:bodyPr>
          <a:lstStyle/>
          <a:p>
            <a:pPr algn="just">
              <a:lnSpc>
                <a:spcPct val="80000"/>
              </a:lnSpc>
              <a:spcBef>
                <a:spcPct val="20000"/>
              </a:spcBef>
              <a:buClr>
                <a:srgbClr val="FFC000"/>
              </a:buClr>
              <a:buSzPct val="95000"/>
            </a:pPr>
            <a:endParaRPr lang="en-US" sz="1200" dirty="0" smtClean="0">
              <a:cs typeface="Arial" pitchFamily="34" charset="0"/>
            </a:endParaRPr>
          </a:p>
          <a:p>
            <a:pPr marL="457200" indent="-457200">
              <a:lnSpc>
                <a:spcPct val="80000"/>
              </a:lnSpc>
              <a:spcBef>
                <a:spcPct val="20000"/>
              </a:spcBef>
              <a:buClr>
                <a:srgbClr val="FFC000"/>
              </a:buClr>
              <a:buFont typeface="Wingdings" pitchFamily="2" charset="2"/>
              <a:buChar char="v"/>
              <a:defRPr/>
            </a:pPr>
            <a:r>
              <a:rPr lang="en-US" sz="1800" kern="0" dirty="0" smtClean="0">
                <a:solidFill>
                  <a:srgbClr val="FF0000"/>
                </a:solidFill>
                <a:effectLst>
                  <a:outerShdw blurRad="38100" dist="38100" dir="2700000" algn="tl">
                    <a:srgbClr val="000000">
                      <a:alpha val="43137"/>
                    </a:srgbClr>
                  </a:outerShdw>
                </a:effectLst>
                <a:latin typeface="+mn-lt"/>
                <a:cs typeface="Arial" pitchFamily="34" charset="0"/>
              </a:rPr>
              <a:t>Combines </a:t>
            </a:r>
            <a:r>
              <a:rPr lang="en-US" sz="1800" kern="0" dirty="0">
                <a:solidFill>
                  <a:srgbClr val="FF0000"/>
                </a:solidFill>
                <a:effectLst>
                  <a:outerShdw blurRad="38100" dist="38100" dir="2700000" algn="tl">
                    <a:srgbClr val="000000">
                      <a:alpha val="43137"/>
                    </a:srgbClr>
                  </a:outerShdw>
                </a:effectLst>
                <a:latin typeface="+mn-lt"/>
                <a:cs typeface="Arial" pitchFamily="34" charset="0"/>
              </a:rPr>
              <a:t>clustering and  </a:t>
            </a:r>
            <a:r>
              <a:rPr lang="en-US" sz="1800" kern="0" dirty="0" smtClean="0">
                <a:solidFill>
                  <a:srgbClr val="FF0000"/>
                </a:solidFill>
                <a:effectLst>
                  <a:outerShdw blurRad="38100" dist="38100" dir="2700000" algn="tl">
                    <a:srgbClr val="000000">
                      <a:alpha val="43137"/>
                    </a:srgbClr>
                  </a:outerShdw>
                </a:effectLst>
                <a:latin typeface="+mn-lt"/>
                <a:cs typeface="Arial" pitchFamily="34" charset="0"/>
              </a:rPr>
              <a:t>feature selection/explanation capabilities </a:t>
            </a:r>
            <a:br>
              <a:rPr lang="en-US" sz="1800" kern="0" dirty="0" smtClean="0">
                <a:solidFill>
                  <a:srgbClr val="FF0000"/>
                </a:solidFill>
                <a:effectLst>
                  <a:outerShdw blurRad="38100" dist="38100" dir="2700000" algn="tl">
                    <a:srgbClr val="000000">
                      <a:alpha val="43137"/>
                    </a:srgbClr>
                  </a:outerShdw>
                </a:effectLst>
                <a:latin typeface="+mn-lt"/>
                <a:cs typeface="Arial" pitchFamily="34" charset="0"/>
              </a:rPr>
            </a:br>
            <a:r>
              <a:rPr lang="en-US" sz="1800" kern="0" dirty="0" smtClean="0">
                <a:solidFill>
                  <a:srgbClr val="FF0000"/>
                </a:solidFill>
                <a:effectLst>
                  <a:outerShdw blurRad="38100" dist="38100" dir="2700000" algn="tl">
                    <a:srgbClr val="000000">
                      <a:alpha val="43137"/>
                    </a:srgbClr>
                  </a:outerShdw>
                </a:effectLst>
                <a:latin typeface="+mn-lt"/>
                <a:cs typeface="Arial" pitchFamily="34" charset="0"/>
              </a:rPr>
              <a:t>(pseudo-symbolic </a:t>
            </a:r>
            <a:r>
              <a:rPr lang="en-US" sz="1800" kern="0" dirty="0">
                <a:solidFill>
                  <a:srgbClr val="FF0000"/>
                </a:solidFill>
                <a:effectLst>
                  <a:outerShdw blurRad="38100" dist="38100" dir="2700000" algn="tl">
                    <a:srgbClr val="000000">
                      <a:alpha val="43137"/>
                    </a:srgbClr>
                  </a:outerShdw>
                </a:effectLst>
                <a:latin typeface="+mn-lt"/>
                <a:cs typeface="Arial" pitchFamily="34" charset="0"/>
              </a:rPr>
              <a:t>behavior)</a:t>
            </a:r>
          </a:p>
          <a:p>
            <a:pPr marL="457200" indent="-457200">
              <a:lnSpc>
                <a:spcPct val="80000"/>
              </a:lnSpc>
              <a:spcBef>
                <a:spcPct val="20000"/>
              </a:spcBef>
              <a:buClr>
                <a:srgbClr val="FFC000"/>
              </a:buClr>
              <a:buFont typeface="Wingdings" pitchFamily="2" charset="2"/>
              <a:buChar char="v"/>
              <a:defRPr/>
            </a:pPr>
            <a:r>
              <a:rPr lang="en-US" sz="1800" kern="0" dirty="0" smtClean="0">
                <a:latin typeface="+mn-lt"/>
                <a:cs typeface="Arial" pitchFamily="34" charset="0"/>
              </a:rPr>
              <a:t>Shown </a:t>
            </a:r>
            <a:r>
              <a:rPr lang="en-US" sz="1800" kern="0" dirty="0">
                <a:latin typeface="+mn-lt"/>
                <a:cs typeface="Arial" pitchFamily="34" charset="0"/>
              </a:rPr>
              <a:t>to outperform both </a:t>
            </a:r>
            <a:r>
              <a:rPr lang="en-US" sz="1800" kern="0" dirty="0" smtClean="0">
                <a:latin typeface="+mn-lt"/>
                <a:cs typeface="Arial" pitchFamily="34" charset="0"/>
              </a:rPr>
              <a:t/>
            </a:r>
            <a:br>
              <a:rPr lang="en-US" sz="1800" kern="0" dirty="0" smtClean="0">
                <a:latin typeface="+mn-lt"/>
                <a:cs typeface="Arial" pitchFamily="34" charset="0"/>
              </a:rPr>
            </a:br>
            <a:r>
              <a:rPr lang="en-US" sz="1800" kern="0" dirty="0" smtClean="0">
                <a:latin typeface="+mn-lt"/>
                <a:cs typeface="Arial" pitchFamily="34" charset="0"/>
              </a:rPr>
              <a:t>state-of-the </a:t>
            </a:r>
            <a:r>
              <a:rPr lang="en-US" sz="1800" kern="0" dirty="0">
                <a:latin typeface="+mn-lt"/>
                <a:cs typeface="Arial" pitchFamily="34" charset="0"/>
              </a:rPr>
              <a:t>art symbolic (FCA) and numeric </a:t>
            </a:r>
            <a:r>
              <a:rPr lang="en-US" sz="1800" kern="0" dirty="0">
                <a:cs typeface="Arial" pitchFamily="34" charset="0"/>
              </a:rPr>
              <a:t>(Spectral </a:t>
            </a:r>
            <a:r>
              <a:rPr lang="en-US" sz="1800" kern="0" dirty="0" smtClean="0">
                <a:cs typeface="Arial" pitchFamily="34" charset="0"/>
              </a:rPr>
              <a:t>Clustering</a:t>
            </a:r>
            <a:r>
              <a:rPr lang="en-US" sz="1800" kern="0" dirty="0">
                <a:cs typeface="Arial" pitchFamily="34" charset="0"/>
              </a:rPr>
              <a:t>) </a:t>
            </a:r>
            <a:r>
              <a:rPr lang="en-US" sz="1800" kern="0" dirty="0" smtClean="0">
                <a:latin typeface="+mn-lt"/>
                <a:cs typeface="Arial" pitchFamily="34" charset="0"/>
              </a:rPr>
              <a:t>methods in </a:t>
            </a:r>
            <a:r>
              <a:rPr lang="en-US" sz="1800" kern="0" dirty="0">
                <a:latin typeface="+mn-lt"/>
                <a:cs typeface="Arial" pitchFamily="34" charset="0"/>
              </a:rPr>
              <a:t>complex problems: </a:t>
            </a:r>
            <a:r>
              <a:rPr lang="en-US" sz="1800" kern="0" dirty="0">
                <a:solidFill>
                  <a:srgbClr val="002060"/>
                </a:solidFill>
                <a:effectLst>
                  <a:outerShdw blurRad="38100" dist="38100" dir="2700000" algn="tl">
                    <a:srgbClr val="000000">
                      <a:alpha val="43137"/>
                    </a:srgbClr>
                  </a:outerShdw>
                </a:effectLst>
                <a:latin typeface="+mn-lt"/>
                <a:cs typeface="Arial" pitchFamily="34" charset="0"/>
              </a:rPr>
              <a:t>clustering of French verbs using </a:t>
            </a:r>
            <a:r>
              <a:rPr lang="en-US" sz="1800" kern="0" dirty="0">
                <a:solidFill>
                  <a:srgbClr val="002060"/>
                </a:solidFill>
                <a:latin typeface="+mn-lt"/>
                <a:cs typeface="Arial" pitchFamily="34" charset="0"/>
              </a:rPr>
              <a:t>syntactic-semantic features </a:t>
            </a:r>
            <a:r>
              <a:rPr lang="en-US" sz="1800" kern="0" dirty="0" smtClean="0">
                <a:solidFill>
                  <a:srgbClr val="002060"/>
                </a:solidFill>
                <a:latin typeface="+mn-lt"/>
                <a:cs typeface="Arial" pitchFamily="34" charset="0"/>
              </a:rPr>
              <a:t/>
            </a:r>
            <a:br>
              <a:rPr lang="en-US" sz="1800" kern="0" dirty="0" smtClean="0">
                <a:solidFill>
                  <a:srgbClr val="002060"/>
                </a:solidFill>
                <a:latin typeface="+mn-lt"/>
                <a:cs typeface="Arial" pitchFamily="34" charset="0"/>
              </a:rPr>
            </a:br>
            <a:r>
              <a:rPr lang="en-US" sz="1800" kern="0" dirty="0" smtClean="0">
                <a:solidFill>
                  <a:srgbClr val="002060"/>
                </a:solidFill>
                <a:latin typeface="+mn-lt"/>
                <a:cs typeface="Arial" pitchFamily="34" charset="0"/>
              </a:rPr>
              <a:t>[</a:t>
            </a:r>
            <a:r>
              <a:rPr lang="en-US" sz="1800" kern="0" dirty="0">
                <a:solidFill>
                  <a:srgbClr val="002060"/>
                </a:solidFill>
                <a:latin typeface="+mn-lt"/>
                <a:cs typeface="Arial" pitchFamily="34" charset="0"/>
              </a:rPr>
              <a:t>Falk 12]</a:t>
            </a:r>
          </a:p>
          <a:p>
            <a:pPr marL="457200" indent="-457200">
              <a:lnSpc>
                <a:spcPct val="80000"/>
              </a:lnSpc>
              <a:spcBef>
                <a:spcPct val="20000"/>
              </a:spcBef>
              <a:buClr>
                <a:srgbClr val="FFC000"/>
              </a:buClr>
              <a:buFont typeface="Wingdings" pitchFamily="2" charset="2"/>
              <a:buChar char="v"/>
              <a:defRPr/>
            </a:pPr>
            <a:r>
              <a:rPr lang="en-US" sz="1800" kern="0" dirty="0">
                <a:latin typeface="+mn-lt"/>
                <a:cs typeface="Arial" pitchFamily="34" charset="0"/>
              </a:rPr>
              <a:t>Can be used to highlight latent classes in classification </a:t>
            </a:r>
            <a:r>
              <a:rPr lang="en-US" sz="1800" kern="0" dirty="0" smtClean="0">
                <a:latin typeface="+mn-lt"/>
                <a:cs typeface="Arial" pitchFamily="34" charset="0"/>
              </a:rPr>
              <a:t>problems: </a:t>
            </a:r>
            <a:r>
              <a:rPr lang="en-US" sz="1800" kern="0" dirty="0">
                <a:solidFill>
                  <a:srgbClr val="002060"/>
                </a:solidFill>
                <a:effectLst>
                  <a:outerShdw blurRad="38100" dist="38100" dir="2700000" algn="tl">
                    <a:srgbClr val="000000">
                      <a:alpha val="43137"/>
                    </a:srgbClr>
                  </a:outerShdw>
                </a:effectLst>
                <a:latin typeface="+mn-lt"/>
                <a:cs typeface="Arial" pitchFamily="34" charset="0"/>
              </a:rPr>
              <a:t>classification of institutional websites using communication </a:t>
            </a:r>
            <a:r>
              <a:rPr lang="en-US" sz="1800" kern="0" dirty="0" smtClean="0">
                <a:solidFill>
                  <a:srgbClr val="002060"/>
                </a:solidFill>
                <a:effectLst>
                  <a:outerShdw blurRad="38100" dist="38100" dir="2700000" algn="tl">
                    <a:srgbClr val="000000">
                      <a:alpha val="43137"/>
                    </a:srgbClr>
                  </a:outerShdw>
                </a:effectLst>
                <a:latin typeface="+mn-lt"/>
                <a:cs typeface="Arial" pitchFamily="34" charset="0"/>
              </a:rPr>
              <a:t>signatures </a:t>
            </a:r>
            <a:r>
              <a:rPr lang="en-US" sz="1800" kern="0" dirty="0" smtClean="0">
                <a:latin typeface="+mn-lt"/>
                <a:cs typeface="Arial" pitchFamily="34" charset="0"/>
              </a:rPr>
              <a:t/>
            </a:r>
            <a:br>
              <a:rPr lang="en-US" sz="1800" kern="0" dirty="0" smtClean="0">
                <a:latin typeface="+mn-lt"/>
                <a:cs typeface="Arial" pitchFamily="34" charset="0"/>
              </a:rPr>
            </a:br>
            <a:r>
              <a:rPr lang="en-US" sz="1800" kern="0" dirty="0" smtClean="0">
                <a:solidFill>
                  <a:srgbClr val="002060"/>
                </a:solidFill>
                <a:effectLst>
                  <a:outerShdw blurRad="38100" dist="38100" dir="2700000" algn="tl">
                    <a:srgbClr val="000000">
                      <a:alpha val="43137"/>
                    </a:srgbClr>
                  </a:outerShdw>
                </a:effectLst>
                <a:latin typeface="+mn-lt"/>
                <a:cs typeface="Arial" pitchFamily="34" charset="0"/>
              </a:rPr>
              <a:t>[Lamirel </a:t>
            </a:r>
            <a:r>
              <a:rPr lang="en-US" sz="1800" kern="0" dirty="0">
                <a:solidFill>
                  <a:srgbClr val="002060"/>
                </a:solidFill>
                <a:effectLst>
                  <a:outerShdw blurRad="38100" dist="38100" dir="2700000" algn="tl">
                    <a:srgbClr val="000000">
                      <a:alpha val="43137"/>
                    </a:srgbClr>
                  </a:outerShdw>
                </a:effectLst>
                <a:latin typeface="+mn-lt"/>
                <a:cs typeface="Arial" pitchFamily="34" charset="0"/>
              </a:rPr>
              <a:t>13]</a:t>
            </a:r>
          </a:p>
          <a:p>
            <a:pPr algn="just">
              <a:lnSpc>
                <a:spcPct val="80000"/>
              </a:lnSpc>
              <a:spcBef>
                <a:spcPct val="20000"/>
              </a:spcBef>
              <a:buClr>
                <a:srgbClr val="FFC000"/>
              </a:buClr>
              <a:buSzPct val="95000"/>
            </a:pPr>
            <a:endParaRPr lang="en-US" sz="2800" dirty="0">
              <a:cs typeface="Arial" pitchFamily="34" charset="0"/>
            </a:endParaRPr>
          </a:p>
          <a:p>
            <a:pPr algn="just">
              <a:lnSpc>
                <a:spcPct val="80000"/>
              </a:lnSpc>
              <a:spcBef>
                <a:spcPct val="20000"/>
              </a:spcBef>
              <a:buClr>
                <a:srgbClr val="FFC000"/>
              </a:buClr>
              <a:buSzPct val="95000"/>
            </a:pPr>
            <a:endParaRPr lang="en-US" sz="1200" dirty="0">
              <a:cs typeface="Arial" pitchFamily="34" charset="0"/>
            </a:endParaRPr>
          </a:p>
        </p:txBody>
      </p:sp>
      <p:sp>
        <p:nvSpPr>
          <p:cNvPr id="3" name="ZoneTexte 2"/>
          <p:cNvSpPr txBox="1"/>
          <p:nvPr/>
        </p:nvSpPr>
        <p:spPr>
          <a:xfrm>
            <a:off x="251520" y="980728"/>
            <a:ext cx="8496944" cy="1554272"/>
          </a:xfrm>
          <a:prstGeom prst="rect">
            <a:avLst/>
          </a:prstGeom>
          <a:noFill/>
        </p:spPr>
        <p:txBody>
          <a:bodyPr wrap="square" rtlCol="0">
            <a:spAutoFit/>
          </a:bodyPr>
          <a:lstStyle/>
          <a:p>
            <a:pPr algn="just"/>
            <a:r>
              <a:rPr lang="en-US" sz="2400" dirty="0">
                <a:solidFill>
                  <a:srgbClr val="002060"/>
                </a:solidFill>
                <a:effectLst>
                  <a:outerShdw blurRad="38100" dist="38100" dir="2700000" algn="tl">
                    <a:srgbClr val="000000">
                      <a:alpha val="43137"/>
                    </a:srgbClr>
                  </a:outerShdw>
                </a:effectLst>
                <a:cs typeface="Arial" pitchFamily="34" charset="0"/>
              </a:rPr>
              <a:t>IGNGF clustering is a parameter-free incremental </a:t>
            </a:r>
            <a:r>
              <a:rPr lang="en-US" sz="2400" dirty="0" smtClean="0">
                <a:solidFill>
                  <a:srgbClr val="002060"/>
                </a:solidFill>
                <a:effectLst>
                  <a:outerShdw blurRad="38100" dist="38100" dir="2700000" algn="tl">
                    <a:srgbClr val="000000">
                      <a:alpha val="43137"/>
                    </a:srgbClr>
                  </a:outerShdw>
                </a:effectLst>
                <a:cs typeface="Arial" pitchFamily="34" charset="0"/>
              </a:rPr>
              <a:t>neural clustering </a:t>
            </a:r>
            <a:r>
              <a:rPr lang="en-US" sz="2400" dirty="0">
                <a:solidFill>
                  <a:srgbClr val="002060"/>
                </a:solidFill>
                <a:effectLst>
                  <a:outerShdw blurRad="38100" dist="38100" dir="2700000" algn="tl">
                    <a:srgbClr val="000000">
                      <a:alpha val="43137"/>
                    </a:srgbClr>
                  </a:outerShdw>
                </a:effectLst>
                <a:cs typeface="Arial" pitchFamily="34" charset="0"/>
              </a:rPr>
              <a:t>method exploiting feature maximization </a:t>
            </a:r>
            <a:r>
              <a:rPr lang="en-US" sz="2400" dirty="0" smtClean="0">
                <a:solidFill>
                  <a:srgbClr val="002060"/>
                </a:solidFill>
                <a:effectLst>
                  <a:outerShdw blurRad="38100" dist="38100" dir="2700000" algn="tl">
                    <a:srgbClr val="000000">
                      <a:alpha val="43137"/>
                    </a:srgbClr>
                  </a:outerShdw>
                </a:effectLst>
                <a:cs typeface="Arial" pitchFamily="34" charset="0"/>
              </a:rPr>
              <a:t>in </a:t>
            </a:r>
            <a:r>
              <a:rPr lang="en-US" sz="2400" dirty="0">
                <a:solidFill>
                  <a:srgbClr val="002060"/>
                </a:solidFill>
                <a:effectLst>
                  <a:outerShdw blurRad="38100" dist="38100" dir="2700000" algn="tl">
                    <a:srgbClr val="000000">
                      <a:alpha val="43137"/>
                    </a:srgbClr>
                  </a:outerShdw>
                </a:effectLst>
                <a:cs typeface="Arial" pitchFamily="34" charset="0"/>
              </a:rPr>
              <a:t>substitution to standard distances (Euclidean, cosine, …)</a:t>
            </a:r>
          </a:p>
          <a:p>
            <a:endParaRPr lang="fr-FR" dirty="0"/>
          </a:p>
        </p:txBody>
      </p:sp>
      <p:pic>
        <p:nvPicPr>
          <p:cNvPr id="8"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50012" t="16954" r="11027" b="16057"/>
          <a:stretch/>
        </p:blipFill>
        <p:spPr bwMode="auto">
          <a:xfrm>
            <a:off x="4621209" y="2132856"/>
            <a:ext cx="4369613" cy="400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e 11"/>
          <p:cNvGrpSpPr/>
          <p:nvPr/>
        </p:nvGrpSpPr>
        <p:grpSpPr>
          <a:xfrm>
            <a:off x="694052" y="3068960"/>
            <a:ext cx="6974292" cy="873098"/>
            <a:chOff x="694052" y="2555902"/>
            <a:chExt cx="6974292" cy="873098"/>
          </a:xfrm>
        </p:grpSpPr>
        <p:sp>
          <p:nvSpPr>
            <p:cNvPr id="11" name="Rectangle 10"/>
            <p:cNvSpPr/>
            <p:nvPr/>
          </p:nvSpPr>
          <p:spPr>
            <a:xfrm>
              <a:off x="4860032" y="2636912"/>
              <a:ext cx="2808312" cy="7920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8"/>
            <p:cNvCxnSpPr/>
            <p:nvPr/>
          </p:nvCxnSpPr>
          <p:spPr>
            <a:xfrm flipH="1">
              <a:off x="2771800" y="3032956"/>
              <a:ext cx="208823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ZoneTexte 9"/>
            <p:cNvSpPr txBox="1"/>
            <p:nvPr/>
          </p:nvSpPr>
          <p:spPr>
            <a:xfrm>
              <a:off x="694052" y="2555902"/>
              <a:ext cx="2197973" cy="738664"/>
            </a:xfrm>
            <a:prstGeom prst="rect">
              <a:avLst/>
            </a:prstGeom>
            <a:noFill/>
            <a:ln w="28575">
              <a:solidFill>
                <a:srgbClr val="00B050"/>
              </a:solidFill>
            </a:ln>
          </p:spPr>
          <p:txBody>
            <a:bodyPr wrap="none" rtlCol="0">
              <a:spAutoFit/>
            </a:bodyPr>
            <a:lstStyle/>
            <a:p>
              <a:pPr algn="ctr"/>
              <a:r>
                <a:rPr lang="en-US" sz="1400" b="1" dirty="0" smtClean="0">
                  <a:solidFill>
                    <a:srgbClr val="008000"/>
                  </a:solidFill>
                </a:rPr>
                <a:t>Discriminant</a:t>
              </a:r>
            </a:p>
            <a:p>
              <a:pPr algn="ctr"/>
              <a:r>
                <a:rPr lang="en-US" sz="1400" b="1" dirty="0" smtClean="0">
                  <a:solidFill>
                    <a:srgbClr val="008000"/>
                  </a:solidFill>
                </a:rPr>
                <a:t>and shared characteristics</a:t>
              </a:r>
            </a:p>
            <a:p>
              <a:pPr algn="ctr"/>
              <a:r>
                <a:rPr lang="en-US" sz="1400" b="1" dirty="0" smtClean="0">
                  <a:solidFill>
                    <a:srgbClr val="008000"/>
                  </a:solidFill>
                </a:rPr>
                <a:t>F-measure &gt; F-average</a:t>
              </a:r>
              <a:endParaRPr lang="en-US" sz="1400" b="1" dirty="0">
                <a:solidFill>
                  <a:srgbClr val="008000"/>
                </a:solidFill>
              </a:endParaRPr>
            </a:p>
          </p:txBody>
        </p:sp>
      </p:grpSp>
      <p:grpSp>
        <p:nvGrpSpPr>
          <p:cNvPr id="14" name="Groupe 19"/>
          <p:cNvGrpSpPr/>
          <p:nvPr/>
        </p:nvGrpSpPr>
        <p:grpSpPr>
          <a:xfrm>
            <a:off x="737302" y="4086074"/>
            <a:ext cx="6931042" cy="630494"/>
            <a:chOff x="737302" y="3573016"/>
            <a:chExt cx="6931042" cy="630494"/>
          </a:xfrm>
        </p:grpSpPr>
        <p:sp>
          <p:nvSpPr>
            <p:cNvPr id="15" name="Rectangle 14"/>
            <p:cNvSpPr/>
            <p:nvPr/>
          </p:nvSpPr>
          <p:spPr>
            <a:xfrm>
              <a:off x="4860032" y="3671247"/>
              <a:ext cx="2808312" cy="532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cv</a:t>
              </a:r>
              <a:endParaRPr lang="fr-FR" dirty="0"/>
            </a:p>
          </p:txBody>
        </p:sp>
        <p:cxnSp>
          <p:nvCxnSpPr>
            <p:cNvPr id="16" name="Connecteur droit 14"/>
            <p:cNvCxnSpPr/>
            <p:nvPr/>
          </p:nvCxnSpPr>
          <p:spPr>
            <a:xfrm flipH="1">
              <a:off x="2771800" y="3960059"/>
              <a:ext cx="20882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ZoneTexte 15"/>
            <p:cNvSpPr txBox="1"/>
            <p:nvPr/>
          </p:nvSpPr>
          <p:spPr>
            <a:xfrm>
              <a:off x="737302" y="3573016"/>
              <a:ext cx="2111475" cy="523220"/>
            </a:xfrm>
            <a:prstGeom prst="rect">
              <a:avLst/>
            </a:prstGeom>
            <a:noFill/>
            <a:ln w="28575">
              <a:solidFill>
                <a:srgbClr val="FF0000"/>
              </a:solidFill>
            </a:ln>
          </p:spPr>
          <p:txBody>
            <a:bodyPr wrap="none" rtlCol="0">
              <a:spAutoFit/>
            </a:bodyPr>
            <a:lstStyle/>
            <a:p>
              <a:pPr algn="ctr"/>
              <a:r>
                <a:rPr lang="en-US" sz="1400" b="1" dirty="0" smtClean="0">
                  <a:solidFill>
                    <a:srgbClr val="FF0000"/>
                  </a:solidFill>
                </a:rPr>
                <a:t>Marginal characteristics </a:t>
              </a:r>
            </a:p>
            <a:p>
              <a:pPr algn="ctr"/>
              <a:r>
                <a:rPr lang="en-US" sz="1400" b="1" dirty="0" smtClean="0">
                  <a:solidFill>
                    <a:srgbClr val="FF0000"/>
                  </a:solidFill>
                </a:rPr>
                <a:t>F-measure &lt; F-average</a:t>
              </a:r>
              <a:endParaRPr lang="en-US" sz="1400" b="1" dirty="0">
                <a:solidFill>
                  <a:srgbClr val="FF0000"/>
                </a:solidFill>
              </a:endParaRPr>
            </a:p>
          </p:txBody>
        </p:sp>
      </p:grpSp>
      <p:grpSp>
        <p:nvGrpSpPr>
          <p:cNvPr id="18" name="Groupe 20"/>
          <p:cNvGrpSpPr/>
          <p:nvPr/>
        </p:nvGrpSpPr>
        <p:grpSpPr>
          <a:xfrm>
            <a:off x="814276" y="4824739"/>
            <a:ext cx="7790172" cy="1205552"/>
            <a:chOff x="814276" y="4311681"/>
            <a:chExt cx="7790172" cy="1205552"/>
          </a:xfrm>
        </p:grpSpPr>
        <p:sp>
          <p:nvSpPr>
            <p:cNvPr id="19" name="Rectangle 18"/>
            <p:cNvSpPr/>
            <p:nvPr/>
          </p:nvSpPr>
          <p:spPr>
            <a:xfrm>
              <a:off x="4860032" y="4311681"/>
              <a:ext cx="3744416" cy="12055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cv</a:t>
              </a:r>
              <a:endParaRPr lang="fr-FR" dirty="0"/>
            </a:p>
          </p:txBody>
        </p:sp>
        <p:cxnSp>
          <p:nvCxnSpPr>
            <p:cNvPr id="20" name="Connecteur droit 17"/>
            <p:cNvCxnSpPr/>
            <p:nvPr/>
          </p:nvCxnSpPr>
          <p:spPr>
            <a:xfrm flipH="1">
              <a:off x="2771800" y="4941168"/>
              <a:ext cx="2088232"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ZoneTexte 18"/>
            <p:cNvSpPr txBox="1"/>
            <p:nvPr/>
          </p:nvSpPr>
          <p:spPr>
            <a:xfrm>
              <a:off x="814276" y="4571836"/>
              <a:ext cx="1957524" cy="738664"/>
            </a:xfrm>
            <a:prstGeom prst="rect">
              <a:avLst/>
            </a:prstGeom>
            <a:noFill/>
            <a:ln w="28575">
              <a:solidFill>
                <a:srgbClr val="00B0F0"/>
              </a:solidFill>
            </a:ln>
          </p:spPr>
          <p:txBody>
            <a:bodyPr wrap="square" rtlCol="0">
              <a:spAutoFit/>
            </a:bodyPr>
            <a:lstStyle/>
            <a:p>
              <a:pPr algn="ctr"/>
              <a:r>
                <a:rPr lang="en-US" sz="1400" b="1" dirty="0" smtClean="0">
                  <a:solidFill>
                    <a:srgbClr val="00B0F0"/>
                  </a:solidFill>
                </a:rPr>
                <a:t>Verbs ranked by </a:t>
              </a:r>
              <a:r>
                <a:rPr lang="en-US" sz="1400" b="1" dirty="0" err="1" smtClean="0">
                  <a:solidFill>
                    <a:srgbClr val="00B0F0"/>
                  </a:solidFill>
                </a:rPr>
                <a:t>representativness</a:t>
              </a:r>
              <a:r>
                <a:rPr lang="en-US" sz="1400" b="1" dirty="0" smtClean="0">
                  <a:solidFill>
                    <a:srgbClr val="00B0F0"/>
                  </a:solidFill>
                </a:rPr>
                <a:t> /</a:t>
              </a:r>
              <a:br>
                <a:rPr lang="en-US" sz="1400" b="1" dirty="0" smtClean="0">
                  <a:solidFill>
                    <a:srgbClr val="00B0F0"/>
                  </a:solidFill>
                </a:rPr>
              </a:br>
              <a:r>
                <a:rPr lang="en-US" sz="1400" b="1" dirty="0" smtClean="0">
                  <a:solidFill>
                    <a:srgbClr val="00B0F0"/>
                  </a:solidFill>
                </a:rPr>
                <a:t>class</a:t>
              </a:r>
              <a:endParaRPr lang="en-US" sz="1400" b="1" dirty="0">
                <a:solidFill>
                  <a:srgbClr val="00B0F0"/>
                </a:solidFill>
              </a:endParaRPr>
            </a:p>
          </p:txBody>
        </p:sp>
      </p:grpSp>
      <p:sp>
        <p:nvSpPr>
          <p:cNvPr id="22" name="ZoneTexte 14"/>
          <p:cNvSpPr txBox="1"/>
          <p:nvPr/>
        </p:nvSpPr>
        <p:spPr>
          <a:xfrm>
            <a:off x="252589" y="6269250"/>
            <a:ext cx="8568952" cy="400110"/>
          </a:xfrm>
          <a:prstGeom prst="rect">
            <a:avLst/>
          </a:prstGeom>
          <a:solidFill>
            <a:schemeClr val="bg1"/>
          </a:solidFill>
          <a:ln>
            <a:solidFill>
              <a:schemeClr val="tx1"/>
            </a:solidFill>
          </a:ln>
        </p:spPr>
        <p:txBody>
          <a:bodyPr wrap="square" rtlCol="0">
            <a:spAutoFit/>
          </a:bodyPr>
          <a:lstStyle/>
          <a:p>
            <a:pPr algn="ctr">
              <a:spcBef>
                <a:spcPct val="50000"/>
              </a:spcBef>
              <a:defRPr/>
            </a:pPr>
            <a:r>
              <a:rPr lang="en-US" dirty="0" smtClean="0">
                <a:solidFill>
                  <a:srgbClr val="D60093"/>
                </a:solidFill>
                <a:latin typeface="+mn-lt"/>
              </a:rPr>
              <a:t>F-max cluster labeling can be exploited with any clustering method.</a:t>
            </a:r>
            <a:endParaRPr lang="en-US" dirty="0">
              <a:solidFill>
                <a:srgbClr val="D60093"/>
              </a:solidFill>
              <a:latin typeface="+mn-lt"/>
            </a:endParaRPr>
          </a:p>
        </p:txBody>
      </p:sp>
    </p:spTree>
    <p:extLst>
      <p:ext uri="{BB962C8B-B14F-4D97-AF65-F5344CB8AC3E}">
        <p14:creationId xmlns:p14="http://schemas.microsoft.com/office/powerpoint/2010/main" val="25800987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fld id="{52BABD5E-DFF3-4F3E-9AC3-AC54EE38C184}" type="slidenum">
              <a:rPr lang="en-US" smtClean="0"/>
              <a:pPr/>
              <a:t>18</a:t>
            </a:fld>
            <a:endParaRPr lang="en-US"/>
          </a:p>
        </p:txBody>
      </p:sp>
      <p:sp>
        <p:nvSpPr>
          <p:cNvPr id="8" name="Rectangle 1026"/>
          <p:cNvSpPr>
            <a:spLocks noGrp="1" noChangeArrowheads="1"/>
          </p:cNvSpPr>
          <p:nvPr>
            <p:ph type="title"/>
          </p:nvPr>
        </p:nvSpPr>
        <p:spPr>
          <a:xfrm>
            <a:off x="323850" y="620688"/>
            <a:ext cx="8569325" cy="576262"/>
          </a:xfrm>
        </p:spPr>
        <p:txBody>
          <a:bodyPr>
            <a:noAutofit/>
          </a:bodyPr>
          <a:lstStyle/>
          <a:p>
            <a:pPr fontAlgn="base">
              <a:lnSpc>
                <a:spcPct val="90000"/>
              </a:lnSpc>
              <a:spcBef>
                <a:spcPct val="20000"/>
              </a:spcBef>
              <a:spcAft>
                <a:spcPct val="0"/>
              </a:spcAft>
              <a:buClr>
                <a:schemeClr val="accent2"/>
              </a:buClr>
              <a:buSzPct val="110000"/>
            </a:pPr>
            <a:r>
              <a:rPr lang="en-US" sz="3200" dirty="0" smtClean="0">
                <a:effectLst>
                  <a:outerShdw blurRad="38100" dist="38100" dir="2700000" algn="tl">
                    <a:srgbClr val="000000">
                      <a:alpha val="43137"/>
                    </a:srgbClr>
                  </a:outerShdw>
                </a:effectLst>
                <a:latin typeface="Arial" pitchFamily="34" charset="0"/>
              </a:rPr>
              <a:t>A simple numerical case</a:t>
            </a:r>
            <a:br>
              <a:rPr lang="en-US" sz="3200" dirty="0" smtClean="0">
                <a:effectLst>
                  <a:outerShdw blurRad="38100" dist="38100" dir="2700000" algn="tl">
                    <a:srgbClr val="000000">
                      <a:alpha val="43137"/>
                    </a:srgbClr>
                  </a:outerShdw>
                </a:effectLst>
                <a:latin typeface="Arial" pitchFamily="34" charset="0"/>
              </a:rPr>
            </a:br>
            <a:r>
              <a:rPr lang="en-US" sz="2400" dirty="0" smtClean="0">
                <a:solidFill>
                  <a:srgbClr val="00B0F0"/>
                </a:solidFill>
                <a:effectLst>
                  <a:outerShdw blurRad="38100" dist="38100" dir="2700000" algn="tl">
                    <a:srgbClr val="000000">
                      <a:alpha val="43137"/>
                    </a:srgbClr>
                  </a:outerShdw>
                </a:effectLst>
                <a:latin typeface="Arial" pitchFamily="34" charset="0"/>
              </a:rPr>
              <a:t>Wine dataset with J48 or FMC</a:t>
            </a:r>
            <a:r>
              <a:rPr lang="en-US" sz="2400" dirty="0">
                <a:effectLst>
                  <a:outerShdw blurRad="38100" dist="38100" dir="2700000" algn="tl">
                    <a:srgbClr val="000000">
                      <a:alpha val="43137"/>
                    </a:srgbClr>
                  </a:outerShdw>
                </a:effectLst>
                <a:latin typeface="Arial" pitchFamily="34" charset="0"/>
              </a:rPr>
              <a:t/>
            </a:r>
            <a:br>
              <a:rPr lang="en-US" sz="2400" dirty="0">
                <a:effectLst>
                  <a:outerShdw blurRad="38100" dist="38100" dir="2700000" algn="tl">
                    <a:srgbClr val="000000">
                      <a:alpha val="43137"/>
                    </a:srgbClr>
                  </a:outerShdw>
                </a:effectLst>
                <a:latin typeface="Arial" pitchFamily="34" charset="0"/>
              </a:rPr>
            </a:br>
            <a:r>
              <a:rPr lang="en-US" sz="2400" b="1" dirty="0" smtClean="0">
                <a:effectLst>
                  <a:outerShdw blurRad="38100" dist="38100" dir="2700000" algn="tl">
                    <a:srgbClr val="000000">
                      <a:alpha val="43137"/>
                    </a:srgbClr>
                  </a:outerShdw>
                </a:effectLst>
                <a:latin typeface="Arial" pitchFamily="34" charset="0"/>
              </a:rPr>
              <a:t/>
            </a:r>
            <a:br>
              <a:rPr lang="en-US" sz="2400" b="1" dirty="0" smtClean="0">
                <a:effectLst>
                  <a:outerShdw blurRad="38100" dist="38100" dir="2700000" algn="tl">
                    <a:srgbClr val="000000">
                      <a:alpha val="43137"/>
                    </a:srgbClr>
                  </a:outerShdw>
                </a:effectLst>
                <a:latin typeface="Arial" pitchFamily="34" charset="0"/>
              </a:rPr>
            </a:br>
            <a:endParaRPr lang="en-US" sz="2400" b="1" dirty="0">
              <a:solidFill>
                <a:srgbClr val="00B0F0"/>
              </a:solidFill>
              <a:effectLst>
                <a:outerShdw blurRad="38100" dist="38100" dir="2700000" algn="tl">
                  <a:srgbClr val="000000">
                    <a:alpha val="43137"/>
                  </a:srgbClr>
                </a:outerShdw>
              </a:effectLst>
              <a:latin typeface="Arial" pitchFamily="34" charset="0"/>
            </a:endParaRPr>
          </a:p>
        </p:txBody>
      </p:sp>
      <p:pic>
        <p:nvPicPr>
          <p:cNvPr id="4" name="Picture 1"/>
          <p:cNvPicPr>
            <a:picLocks noChangeAspect="1"/>
          </p:cNvPicPr>
          <p:nvPr/>
        </p:nvPicPr>
        <p:blipFill rotWithShape="1">
          <a:blip r:embed="rId3"/>
          <a:srcRect l="2539" t="23927" r="29406" b="14853"/>
          <a:stretch/>
        </p:blipFill>
        <p:spPr bwMode="auto">
          <a:xfrm>
            <a:off x="3168506" y="1729992"/>
            <a:ext cx="2777460" cy="1872000"/>
          </a:xfrm>
          <a:prstGeom prst="rect">
            <a:avLst/>
          </a:prstGeom>
          <a:ln>
            <a:solidFill>
              <a:schemeClr val="tx1"/>
            </a:solidFill>
          </a:ln>
          <a:extLst>
            <a:ext uri="{53640926-AAD7-44D8-BBD7-CCE9431645EC}">
              <a14:shadowObscured xmlns:a14="http://schemas.microsoft.com/office/drawing/2010/main"/>
            </a:ext>
          </a:extLst>
        </p:spPr>
      </p:pic>
      <p:pic>
        <p:nvPicPr>
          <p:cNvPr id="5" name="Picture 2"/>
          <p:cNvPicPr>
            <a:picLocks noChangeAspect="1"/>
          </p:cNvPicPr>
          <p:nvPr/>
        </p:nvPicPr>
        <p:blipFill rotWithShape="1">
          <a:blip r:embed="rId4"/>
          <a:srcRect l="1765" t="24264" r="29517" b="15147"/>
          <a:stretch/>
        </p:blipFill>
        <p:spPr bwMode="auto">
          <a:xfrm>
            <a:off x="311838" y="4437111"/>
            <a:ext cx="2777460" cy="1872000"/>
          </a:xfrm>
          <a:prstGeom prst="rect">
            <a:avLst/>
          </a:prstGeom>
          <a:ln>
            <a:solidFill>
              <a:schemeClr val="tx1"/>
            </a:solidFill>
          </a:ln>
          <a:extLst>
            <a:ext uri="{53640926-AAD7-44D8-BBD7-CCE9431645EC}">
              <a14:shadowObscured xmlns:a14="http://schemas.microsoft.com/office/drawing/2010/main"/>
            </a:ext>
          </a:extLst>
        </p:spPr>
      </p:pic>
      <p:pic>
        <p:nvPicPr>
          <p:cNvPr id="6" name="Picture 7"/>
          <p:cNvPicPr>
            <a:picLocks noChangeAspect="1"/>
          </p:cNvPicPr>
          <p:nvPr/>
        </p:nvPicPr>
        <p:blipFill rotWithShape="1">
          <a:blip r:embed="rId5"/>
          <a:srcRect l="1654" t="24117" r="29296" b="15735"/>
          <a:stretch/>
        </p:blipFill>
        <p:spPr bwMode="auto">
          <a:xfrm>
            <a:off x="3189278" y="4428397"/>
            <a:ext cx="2772490" cy="1872000"/>
          </a:xfrm>
          <a:prstGeom prst="rect">
            <a:avLst/>
          </a:prstGeom>
          <a:ln>
            <a:solidFill>
              <a:schemeClr val="tx1"/>
            </a:solidFill>
          </a:ln>
          <a:extLst>
            <a:ext uri="{53640926-AAD7-44D8-BBD7-CCE9431645EC}">
              <a14:shadowObscured xmlns:a14="http://schemas.microsoft.com/office/drawing/2010/main"/>
            </a:ext>
          </a:extLst>
        </p:spPr>
      </p:pic>
      <p:pic>
        <p:nvPicPr>
          <p:cNvPr id="9" name="Picture 4"/>
          <p:cNvPicPr>
            <a:picLocks noChangeAspect="1"/>
          </p:cNvPicPr>
          <p:nvPr/>
        </p:nvPicPr>
        <p:blipFill rotWithShape="1">
          <a:blip r:embed="rId6"/>
          <a:srcRect l="2316" t="24265" r="29187" b="15294"/>
          <a:stretch/>
        </p:blipFill>
        <p:spPr bwMode="auto">
          <a:xfrm>
            <a:off x="6043012" y="4437111"/>
            <a:ext cx="2777460" cy="1872000"/>
          </a:xfrm>
          <a:prstGeom prst="rect">
            <a:avLst/>
          </a:prstGeom>
          <a:ln>
            <a:solidFill>
              <a:schemeClr val="tx1"/>
            </a:solidFill>
          </a:ln>
          <a:extLst>
            <a:ext uri="{53640926-AAD7-44D8-BBD7-CCE9431645EC}">
              <a14:shadowObscured xmlns:a14="http://schemas.microsoft.com/office/drawing/2010/main"/>
            </a:ext>
          </a:extLst>
        </p:spPr>
      </p:pic>
      <p:sp>
        <p:nvSpPr>
          <p:cNvPr id="2" name="ZoneTexte 1"/>
          <p:cNvSpPr txBox="1"/>
          <p:nvPr/>
        </p:nvSpPr>
        <p:spPr>
          <a:xfrm>
            <a:off x="1187624" y="6381690"/>
            <a:ext cx="777777" cy="400110"/>
          </a:xfrm>
          <a:prstGeom prst="rect">
            <a:avLst/>
          </a:prstGeom>
          <a:noFill/>
        </p:spPr>
        <p:txBody>
          <a:bodyPr wrap="none" rtlCol="0">
            <a:spAutoFit/>
          </a:bodyPr>
          <a:lstStyle/>
          <a:p>
            <a:r>
              <a:rPr lang="fr-FR" dirty="0" smtClean="0"/>
              <a:t> k = 1</a:t>
            </a:r>
            <a:endParaRPr lang="fr-FR" dirty="0"/>
          </a:p>
        </p:txBody>
      </p:sp>
      <p:sp>
        <p:nvSpPr>
          <p:cNvPr id="10" name="ZoneTexte 9"/>
          <p:cNvSpPr txBox="1"/>
          <p:nvPr/>
        </p:nvSpPr>
        <p:spPr>
          <a:xfrm>
            <a:off x="4154263" y="6381328"/>
            <a:ext cx="777777" cy="400110"/>
          </a:xfrm>
          <a:prstGeom prst="rect">
            <a:avLst/>
          </a:prstGeom>
          <a:noFill/>
        </p:spPr>
        <p:txBody>
          <a:bodyPr wrap="none" rtlCol="0">
            <a:spAutoFit/>
          </a:bodyPr>
          <a:lstStyle/>
          <a:p>
            <a:r>
              <a:rPr lang="fr-FR" dirty="0" smtClean="0"/>
              <a:t> k = 2</a:t>
            </a:r>
            <a:endParaRPr lang="fr-FR" dirty="0"/>
          </a:p>
        </p:txBody>
      </p:sp>
      <p:sp>
        <p:nvSpPr>
          <p:cNvPr id="11" name="ZoneTexte 10"/>
          <p:cNvSpPr txBox="1"/>
          <p:nvPr/>
        </p:nvSpPr>
        <p:spPr>
          <a:xfrm>
            <a:off x="7034583" y="6381328"/>
            <a:ext cx="777777" cy="400110"/>
          </a:xfrm>
          <a:prstGeom prst="rect">
            <a:avLst/>
          </a:prstGeom>
          <a:noFill/>
        </p:spPr>
        <p:txBody>
          <a:bodyPr wrap="none" rtlCol="0">
            <a:spAutoFit/>
          </a:bodyPr>
          <a:lstStyle/>
          <a:p>
            <a:r>
              <a:rPr lang="fr-FR" dirty="0" smtClean="0"/>
              <a:t> k = 4</a:t>
            </a:r>
            <a:endParaRPr lang="fr-FR" dirty="0"/>
          </a:p>
        </p:txBody>
      </p:sp>
      <p:sp>
        <p:nvSpPr>
          <p:cNvPr id="12" name="ZoneTexte 11"/>
          <p:cNvSpPr txBox="1"/>
          <p:nvPr/>
        </p:nvSpPr>
        <p:spPr>
          <a:xfrm>
            <a:off x="4139952" y="3892986"/>
            <a:ext cx="790601" cy="400110"/>
          </a:xfrm>
          <a:prstGeom prst="rect">
            <a:avLst/>
          </a:prstGeom>
          <a:solidFill>
            <a:schemeClr val="bg1"/>
          </a:solidFill>
        </p:spPr>
        <p:txBody>
          <a:bodyPr wrap="none" rtlCol="0">
            <a:spAutoFit/>
          </a:bodyPr>
          <a:lstStyle/>
          <a:p>
            <a:r>
              <a:rPr lang="fr-FR" dirty="0" smtClean="0"/>
              <a:t> FMC</a:t>
            </a:r>
            <a:endParaRPr lang="fr-FR" dirty="0"/>
          </a:p>
        </p:txBody>
      </p:sp>
      <p:sp>
        <p:nvSpPr>
          <p:cNvPr id="13" name="ZoneTexte 12"/>
          <p:cNvSpPr txBox="1"/>
          <p:nvPr/>
        </p:nvSpPr>
        <p:spPr>
          <a:xfrm>
            <a:off x="4211960" y="1124744"/>
            <a:ext cx="668773" cy="400110"/>
          </a:xfrm>
          <a:prstGeom prst="rect">
            <a:avLst/>
          </a:prstGeom>
          <a:solidFill>
            <a:schemeClr val="bg1"/>
          </a:solidFill>
        </p:spPr>
        <p:txBody>
          <a:bodyPr wrap="none" rtlCol="0">
            <a:spAutoFit/>
          </a:bodyPr>
          <a:lstStyle/>
          <a:p>
            <a:r>
              <a:rPr lang="fr-FR" dirty="0" smtClean="0"/>
              <a:t> J48 </a:t>
            </a:r>
            <a:endParaRPr lang="fr-FR" dirty="0"/>
          </a:p>
        </p:txBody>
      </p:sp>
      <p:sp>
        <p:nvSpPr>
          <p:cNvPr id="14" name="ZoneTexte 13"/>
          <p:cNvSpPr txBox="1"/>
          <p:nvPr/>
        </p:nvSpPr>
        <p:spPr>
          <a:xfrm>
            <a:off x="6372200" y="1196752"/>
            <a:ext cx="2160935" cy="2862322"/>
          </a:xfrm>
          <a:prstGeom prst="rect">
            <a:avLst/>
          </a:prstGeom>
          <a:solidFill>
            <a:schemeClr val="bg1"/>
          </a:solidFill>
          <a:ln>
            <a:solidFill>
              <a:srgbClr val="FF0000"/>
            </a:solidFill>
          </a:ln>
        </p:spPr>
        <p:txBody>
          <a:bodyPr wrap="square" rtlCol="0">
            <a:spAutoFit/>
          </a:bodyPr>
          <a:lstStyle/>
          <a:p>
            <a:pPr algn="ctr"/>
            <a:r>
              <a:rPr lang="en-US" dirty="0" smtClean="0"/>
              <a:t>J48 and FMC select both 2 features among 13 but</a:t>
            </a:r>
          </a:p>
          <a:p>
            <a:pPr algn="ctr"/>
            <a:r>
              <a:rPr lang="en-US" dirty="0" smtClean="0"/>
              <a:t>discrimination become better with FMC when magnification factor is increased</a:t>
            </a:r>
          </a:p>
        </p:txBody>
      </p:sp>
    </p:spTree>
    <p:extLst>
      <p:ext uri="{BB962C8B-B14F-4D97-AF65-F5344CB8AC3E}">
        <p14:creationId xmlns:p14="http://schemas.microsoft.com/office/powerpoint/2010/main" val="29771615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179512" y="2780928"/>
            <a:ext cx="8784976" cy="863600"/>
          </a:xfrm>
          <a:prstGeom prst="rect">
            <a:avLst/>
          </a:prstGeom>
        </p:spPr>
        <p:txBody>
          <a:bodyPr/>
          <a:lstStyle/>
          <a:p>
            <a:pPr algn="ctr">
              <a:defRPr/>
            </a:pPr>
            <a:r>
              <a:rPr lang="en-US" sz="36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Contrast graphs based </a:t>
            </a:r>
            <a:br>
              <a:rPr lang="en-US" sz="36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br>
            <a:r>
              <a:rPr lang="en-US" sz="36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on F-max metric</a:t>
            </a:r>
            <a:endParaRPr lang="en-US" sz="3600" b="1" dirty="0">
              <a:solidFill>
                <a:srgbClr val="00B0F0"/>
              </a:solidFill>
              <a:effectLst>
                <a:outerShdw blurRad="38100" dist="38100" dir="2700000" algn="tl">
                  <a:srgbClr val="000000">
                    <a:alpha val="43137"/>
                  </a:srgbClr>
                </a:outerShdw>
              </a:effectLst>
              <a:latin typeface="Arial" pitchFamily="34" charset="0"/>
            </a:endParaRPr>
          </a:p>
          <a:p>
            <a:pPr>
              <a:defRPr/>
            </a:pPr>
            <a:endParaRPr lang="fr-FR"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spTree>
    <p:extLst>
      <p:ext uri="{BB962C8B-B14F-4D97-AF65-F5344CB8AC3E}">
        <p14:creationId xmlns:p14="http://schemas.microsoft.com/office/powerpoint/2010/main" val="3606103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026"/>
          <p:cNvSpPr>
            <a:spLocks noGrp="1" noChangeArrowheads="1"/>
          </p:cNvSpPr>
          <p:nvPr>
            <p:ph type="title"/>
          </p:nvPr>
        </p:nvSpPr>
        <p:spPr>
          <a:xfrm>
            <a:off x="143406" y="265786"/>
            <a:ext cx="8857188" cy="642934"/>
          </a:xfrm>
        </p:spPr>
        <p:txBody>
          <a:bodyPr>
            <a:noAutofit/>
          </a:bodyPr>
          <a:lstStyle/>
          <a:p>
            <a:pPr fontAlgn="base">
              <a:lnSpc>
                <a:spcPct val="90000"/>
              </a:lnSpc>
              <a:spcBef>
                <a:spcPct val="20000"/>
              </a:spcBef>
              <a:spcAft>
                <a:spcPct val="0"/>
              </a:spcAft>
              <a:buClr>
                <a:schemeClr val="accent2"/>
              </a:buClr>
              <a:buSzPct val="110000"/>
              <a:defRPr/>
            </a:pPr>
            <a:r>
              <a:rPr lang="en-US" sz="3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a:t>
            </a:r>
            <a:r>
              <a:rPr lang="en-US" sz="3200" dirty="0">
                <a:effectLst>
                  <a:outerShdw blurRad="38100" dist="38100" dir="2700000" algn="tl">
                    <a:srgbClr val="000000">
                      <a:alpha val="43137"/>
                    </a:srgbClr>
                  </a:outerShdw>
                </a:effectLst>
              </a:rPr>
              <a:t/>
            </a:r>
            <a:br>
              <a:rPr lang="en-US" sz="3200" dirty="0">
                <a:effectLst>
                  <a:outerShdw blurRad="38100" dist="38100" dir="2700000" algn="tl">
                    <a:srgbClr val="000000">
                      <a:alpha val="43137"/>
                    </a:srgbClr>
                  </a:outerShdw>
                </a:effectLst>
              </a:rPr>
            </a:br>
            <a:endParaRPr lang="en-US" sz="3200"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2</a:t>
            </a:fld>
            <a:endParaRPr lang="en-US" dirty="0"/>
          </a:p>
        </p:txBody>
      </p:sp>
      <p:sp>
        <p:nvSpPr>
          <p:cNvPr id="6" name="Rectangle 1027"/>
          <p:cNvSpPr txBox="1">
            <a:spLocks noChangeArrowheads="1"/>
          </p:cNvSpPr>
          <p:nvPr/>
        </p:nvSpPr>
        <p:spPr>
          <a:xfrm>
            <a:off x="251520" y="692696"/>
            <a:ext cx="8640960" cy="5400600"/>
          </a:xfrm>
          <a:prstGeom prst="rect">
            <a:avLst/>
          </a:prstGeom>
        </p:spPr>
        <p:txBody>
          <a:bodyPr/>
          <a:lstStyle/>
          <a:p>
            <a:pPr>
              <a:lnSpc>
                <a:spcPct val="80000"/>
              </a:lnSpc>
              <a:spcBef>
                <a:spcPct val="20000"/>
              </a:spcBef>
              <a:buClr>
                <a:srgbClr val="FFC000"/>
              </a:buClr>
              <a:buSzPct val="95000"/>
            </a:pPr>
            <a:endParaRPr lang="en-US" sz="1200" dirty="0">
              <a:latin typeface="+mn-lt"/>
              <a:cs typeface="Arial" pitchFamily="34" charset="0"/>
            </a:endParaRPr>
          </a:p>
          <a:p>
            <a:pPr algn="just">
              <a:lnSpc>
                <a:spcPct val="80000"/>
              </a:lnSpc>
              <a:spcBef>
                <a:spcPct val="20000"/>
              </a:spcBef>
              <a:buClr>
                <a:srgbClr val="FFC000"/>
              </a:buClr>
              <a:buSzPct val="95000"/>
            </a:pPr>
            <a:r>
              <a:rPr lang="en-US" sz="2800" b="1" dirty="0">
                <a:solidFill>
                  <a:srgbClr val="00B0F0"/>
                </a:solidFill>
                <a:effectLst>
                  <a:outerShdw blurRad="38100" dist="38100" dir="2700000" algn="tl">
                    <a:srgbClr val="000000">
                      <a:alpha val="43137"/>
                    </a:srgbClr>
                  </a:outerShdw>
                </a:effectLst>
                <a:latin typeface="+mn-lt"/>
                <a:cs typeface="Arial" pitchFamily="34" charset="0"/>
              </a:rPr>
              <a:t>Data mining is a machine learning domain which raises difficult challenges mainly because of high dimensional data and large datasets:</a:t>
            </a:r>
          </a:p>
          <a:p>
            <a:pPr algn="just">
              <a:lnSpc>
                <a:spcPct val="80000"/>
              </a:lnSpc>
              <a:spcBef>
                <a:spcPct val="20000"/>
              </a:spcBef>
              <a:buClr>
                <a:srgbClr val="FFC000"/>
              </a:buClr>
              <a:buSzPct val="95000"/>
            </a:pPr>
            <a:endParaRPr lang="en-US" sz="1200" dirty="0">
              <a:latin typeface="+mn-lt"/>
              <a:cs typeface="Arial" pitchFamily="34" charset="0"/>
            </a:endParaRP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dirty="0">
                <a:latin typeface="+mn-lt"/>
                <a:cs typeface="Arial" pitchFamily="34" charset="0"/>
              </a:rPr>
              <a:t>Facing with learning or mining model evaluation</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b="1" dirty="0">
                <a:solidFill>
                  <a:srgbClr val="92D050"/>
                </a:solidFill>
                <a:latin typeface="+mn-lt"/>
                <a:cs typeface="Arial" pitchFamily="34" charset="0"/>
              </a:rPr>
              <a:t>Facing with distance ambiguities or inefficiency</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dirty="0">
                <a:latin typeface="+mn-lt"/>
                <a:cs typeface="Arial" pitchFamily="34" charset="0"/>
              </a:rPr>
              <a:t>Facing with multiple data representations</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b="1" dirty="0">
                <a:solidFill>
                  <a:srgbClr val="92D050"/>
                </a:solidFill>
                <a:latin typeface="+mn-lt"/>
                <a:cs typeface="Arial" pitchFamily="34" charset="0"/>
              </a:rPr>
              <a:t>Facing with synthetizing and visualizing mining results</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dirty="0">
                <a:latin typeface="+mn-lt"/>
                <a:cs typeface="Arial" pitchFamily="34" charset="0"/>
              </a:rPr>
              <a:t>Facing with potentially evolving data</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dirty="0">
              <a:latin typeface="+mn-lt"/>
              <a:cs typeface="Arial" pitchFamily="34" charset="0"/>
            </a:endParaRPr>
          </a:p>
          <a:p>
            <a:pPr marL="0" lvl="1" algn="just"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b="1" dirty="0">
                <a:solidFill>
                  <a:srgbClr val="92D050"/>
                </a:solidFill>
                <a:effectLst>
                  <a:outerShdw blurRad="38100" dist="38100" dir="2700000" algn="tl">
                    <a:srgbClr val="000000">
                      <a:alpha val="43137"/>
                    </a:srgbClr>
                  </a:outerShdw>
                </a:effectLst>
                <a:latin typeface="+mn-lt"/>
                <a:cs typeface="Arial" pitchFamily="34" charset="0"/>
              </a:rPr>
              <a:t>Does it exist a federating approach that can globally deal with such problem ?</a:t>
            </a:r>
          </a:p>
          <a:p>
            <a:pPr marL="0" lvl="1" algn="just"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b="1" dirty="0">
              <a:solidFill>
                <a:srgbClr val="92D050"/>
              </a:solidFill>
              <a:effectLst>
                <a:outerShdw blurRad="38100" dist="38100" dir="2700000" algn="tl">
                  <a:srgbClr val="000000">
                    <a:alpha val="43137"/>
                  </a:srgbClr>
                </a:outerShdw>
              </a:effectLst>
              <a:latin typeface="+mn-lt"/>
              <a:cs typeface="Arial" pitchFamily="34" charset="0"/>
            </a:endParaRPr>
          </a:p>
          <a:p>
            <a:pPr marL="0" lvl="1" algn="just"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600" b="1" dirty="0">
                <a:solidFill>
                  <a:srgbClr val="92D050"/>
                </a:solidFill>
                <a:effectLst>
                  <a:outerShdw blurRad="38100" dist="38100" dir="2700000" algn="tl">
                    <a:srgbClr val="000000">
                      <a:alpha val="43137"/>
                    </a:srgbClr>
                  </a:outerShdw>
                </a:effectLst>
                <a:latin typeface="+mn-lt"/>
                <a:cs typeface="Arial" pitchFamily="34" charset="0"/>
              </a:rPr>
              <a:t>Could the approach be exploited for visualization and management of big graphs ?</a:t>
            </a:r>
          </a:p>
          <a:p>
            <a:pPr marL="450850" lvl="1" indent="-450850" eaLnBrk="0" hangingPunct="0">
              <a:lnSpc>
                <a:spcPct val="80000"/>
              </a:lnSpc>
              <a:spcBef>
                <a:spcPct val="20000"/>
              </a:spcBef>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dirty="0">
              <a:solidFill>
                <a:srgbClr val="92D050"/>
              </a:solidFill>
              <a:latin typeface="+mn-lt"/>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468442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Contrast graphs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Principle</a:t>
            </a:r>
          </a:p>
        </p:txBody>
      </p:sp>
      <p:sp>
        <p:nvSpPr>
          <p:cNvPr id="16" name="Rectangle 1027"/>
          <p:cNvSpPr txBox="1">
            <a:spLocks noChangeArrowheads="1"/>
          </p:cNvSpPr>
          <p:nvPr/>
        </p:nvSpPr>
        <p:spPr>
          <a:xfrm>
            <a:off x="179512" y="1268760"/>
            <a:ext cx="8640960" cy="5400600"/>
          </a:xfrm>
          <a:prstGeom prst="rect">
            <a:avLst/>
          </a:prstGeom>
        </p:spPr>
        <p:txBody>
          <a:bodyPr/>
          <a:lstStyle/>
          <a:p>
            <a:pPr marL="457200" indent="-457200" algn="just">
              <a:lnSpc>
                <a:spcPct val="80000"/>
              </a:lnSpc>
              <a:spcBef>
                <a:spcPct val="20000"/>
              </a:spcBef>
              <a:spcAft>
                <a:spcPts val="500"/>
              </a:spcAft>
              <a:buClr>
                <a:srgbClr val="FFC000"/>
              </a:buClr>
              <a:buFont typeface="Wingdings" pitchFamily="2" charset="2"/>
              <a:buChar char="v"/>
              <a:defRPr/>
            </a:pPr>
            <a:r>
              <a:rPr lang="en-US" sz="2900" kern="0" dirty="0" smtClean="0">
                <a:latin typeface="+mn-lt"/>
                <a:cs typeface="Arial" pitchFamily="34" charset="0"/>
              </a:rPr>
              <a:t>Contrast </a:t>
            </a:r>
            <a:r>
              <a:rPr lang="en-US" sz="2900" kern="0" dirty="0">
                <a:latin typeface="+mn-lt"/>
                <a:cs typeface="Arial" pitchFamily="34" charset="0"/>
              </a:rPr>
              <a:t>graphs are bipartite graphs based on the relations between a set of features S and a set of labels L [</a:t>
            </a:r>
            <a:r>
              <a:rPr lang="en-US" sz="2900" kern="0" dirty="0" err="1">
                <a:latin typeface="+mn-lt"/>
                <a:cs typeface="Arial" pitchFamily="34" charset="0"/>
              </a:rPr>
              <a:t>Lamirel</a:t>
            </a:r>
            <a:r>
              <a:rPr lang="en-US" sz="2900" kern="0" dirty="0">
                <a:latin typeface="+mn-lt"/>
                <a:cs typeface="Arial" pitchFamily="34" charset="0"/>
              </a:rPr>
              <a:t> 2013]. </a:t>
            </a:r>
          </a:p>
          <a:p>
            <a:pPr marL="457200" indent="-457200" algn="just">
              <a:lnSpc>
                <a:spcPct val="80000"/>
              </a:lnSpc>
              <a:spcBef>
                <a:spcPct val="20000"/>
              </a:spcBef>
              <a:spcAft>
                <a:spcPts val="500"/>
              </a:spcAft>
              <a:buClr>
                <a:srgbClr val="FFC000"/>
              </a:buClr>
              <a:buFont typeface="Wingdings" pitchFamily="2" charset="2"/>
              <a:buChar char="v"/>
              <a:defRPr/>
            </a:pPr>
            <a:r>
              <a:rPr lang="en-US" sz="2900" kern="0" dirty="0">
                <a:latin typeface="+mn-lt"/>
                <a:cs typeface="Arial" pitchFamily="34" charset="0"/>
              </a:rPr>
              <a:t>Theoretically, the set of labels L could represent any kind of information to which features can be related with and the set of features S is a subset of a global feature set F (i.e. he original feature space on which rely the data of a dataset) that has been obtained through a feature selection process, like feature maximization. </a:t>
            </a:r>
          </a:p>
          <a:p>
            <a:pPr marL="457200" indent="-457200" algn="just">
              <a:lnSpc>
                <a:spcPct val="80000"/>
              </a:lnSpc>
              <a:spcBef>
                <a:spcPct val="20000"/>
              </a:spcBef>
              <a:spcAft>
                <a:spcPts val="500"/>
              </a:spcAft>
              <a:buClr>
                <a:srgbClr val="FFC000"/>
              </a:buClr>
              <a:buFont typeface="Wingdings" pitchFamily="2" charset="2"/>
              <a:buChar char="v"/>
              <a:defRPr/>
            </a:pPr>
            <a:r>
              <a:rPr lang="en-US" sz="2900" kern="0" dirty="0">
                <a:latin typeface="+mn-lt"/>
                <a:cs typeface="Arial" pitchFamily="34" charset="0"/>
              </a:rPr>
              <a:t>In the case of the use of feature maximization, the weight c(</a:t>
            </a:r>
            <a:r>
              <a:rPr lang="en-US" sz="2900" kern="0" dirty="0" err="1">
                <a:latin typeface="+mn-lt"/>
                <a:cs typeface="Arial" pitchFamily="34" charset="0"/>
              </a:rPr>
              <a:t>u,v</a:t>
            </a:r>
            <a:r>
              <a:rPr lang="en-US" sz="2900" kern="0" dirty="0">
                <a:latin typeface="+mn-lt"/>
                <a:cs typeface="Arial" pitchFamily="34" charset="0"/>
              </a:rPr>
              <a:t>) of an edge (</a:t>
            </a:r>
            <a:r>
              <a:rPr lang="en-US" sz="2900" kern="0" dirty="0" err="1">
                <a:latin typeface="+mn-lt"/>
                <a:cs typeface="Arial" pitchFamily="34" charset="0"/>
              </a:rPr>
              <a:t>u,v</a:t>
            </a:r>
            <a:r>
              <a:rPr lang="en-US" sz="2900" kern="0" dirty="0">
                <a:latin typeface="+mn-lt"/>
                <a:cs typeface="Arial" pitchFamily="34" charset="0"/>
              </a:rPr>
              <a:t>), </a:t>
            </a:r>
            <a:r>
              <a:rPr lang="en-US" sz="2900" kern="0" dirty="0" err="1">
                <a:latin typeface="+mn-lt"/>
                <a:cs typeface="Arial" pitchFamily="34" charset="0"/>
              </a:rPr>
              <a:t>u∈S</a:t>
            </a:r>
            <a:r>
              <a:rPr lang="en-US" sz="2900" kern="0" dirty="0">
                <a:latin typeface="+mn-lt"/>
                <a:cs typeface="Arial" pitchFamily="34" charset="0"/>
              </a:rPr>
              <a:t>, </a:t>
            </a:r>
            <a:r>
              <a:rPr lang="en-US" sz="2900" kern="0" dirty="0" err="1">
                <a:latin typeface="+mn-lt"/>
                <a:cs typeface="Arial" pitchFamily="34" charset="0"/>
              </a:rPr>
              <a:t>v∈L</a:t>
            </a:r>
            <a:r>
              <a:rPr lang="en-US" sz="2900" kern="0" dirty="0">
                <a:latin typeface="+mn-lt"/>
                <a:cs typeface="Arial" pitchFamily="34" charset="0"/>
              </a:rPr>
              <a:t> represents the </a:t>
            </a:r>
            <a:r>
              <a:rPr lang="en-US" sz="2900" kern="0" dirty="0" smtClean="0">
                <a:latin typeface="+mn-lt"/>
                <a:cs typeface="Arial" pitchFamily="34" charset="0"/>
              </a:rPr>
              <a:t>contrast </a:t>
            </a:r>
            <a:r>
              <a:rPr lang="en-US" sz="2900" kern="0" dirty="0">
                <a:latin typeface="+mn-lt"/>
                <a:cs typeface="Arial" pitchFamily="34" charset="0"/>
              </a:rPr>
              <a:t>of feature u for a label v.   </a:t>
            </a: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882713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Contrast graphs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Principle</a:t>
            </a:r>
          </a:p>
        </p:txBody>
      </p:sp>
      <p:sp>
        <p:nvSpPr>
          <p:cNvPr id="16" name="Rectangle 1027"/>
          <p:cNvSpPr txBox="1">
            <a:spLocks noChangeArrowheads="1"/>
          </p:cNvSpPr>
          <p:nvPr/>
        </p:nvSpPr>
        <p:spPr>
          <a:xfrm>
            <a:off x="179512" y="1070739"/>
            <a:ext cx="8640960" cy="5598621"/>
          </a:xfrm>
          <a:prstGeom prst="rect">
            <a:avLst/>
          </a:prstGeom>
        </p:spPr>
        <p:txBody>
          <a:bodyPr/>
          <a:lstStyle/>
          <a:p>
            <a:pPr>
              <a:spcAft>
                <a:spcPts val="1000"/>
              </a:spcAft>
            </a:pPr>
            <a:r>
              <a:rPr lang="en-US" sz="3000" dirty="0"/>
              <a:t>Such kind of graphs have many interesting </a:t>
            </a:r>
            <a:r>
              <a:rPr lang="en-US" sz="3000" dirty="0" smtClean="0"/>
              <a:t>properties :</a:t>
            </a:r>
          </a:p>
          <a:p>
            <a:pPr marL="457200" indent="-457200" algn="just">
              <a:buClr>
                <a:srgbClr val="FFC000"/>
              </a:buClr>
              <a:buFont typeface="Wingdings" panose="05000000000000000000" pitchFamily="2" charset="2"/>
              <a:buChar char="v"/>
            </a:pPr>
            <a:r>
              <a:rPr lang="en-US" sz="2600" kern="0" dirty="0" smtClean="0">
                <a:latin typeface="+mn-lt"/>
                <a:cs typeface="Arial" pitchFamily="34" charset="0"/>
              </a:rPr>
              <a:t>They </a:t>
            </a:r>
            <a:r>
              <a:rPr lang="en-US" sz="2600" kern="0" dirty="0">
                <a:latin typeface="+mn-lt"/>
                <a:cs typeface="Arial" pitchFamily="34" charset="0"/>
              </a:rPr>
              <a:t>reduce the cognitive </a:t>
            </a:r>
            <a:r>
              <a:rPr lang="en-US" sz="2600" kern="0" dirty="0" err="1">
                <a:latin typeface="+mn-lt"/>
                <a:cs typeface="Arial" pitchFamily="34" charset="0"/>
              </a:rPr>
              <a:t>overlead</a:t>
            </a:r>
            <a:r>
              <a:rPr lang="en-US" sz="2600" kern="0" dirty="0">
                <a:latin typeface="+mn-lt"/>
                <a:cs typeface="Arial" pitchFamily="34" charset="0"/>
              </a:rPr>
              <a:t> produced with classical graphs representation because of the associated feature selection process </a:t>
            </a:r>
          </a:p>
          <a:p>
            <a:pPr marL="457200" indent="-457200" algn="just">
              <a:buClr>
                <a:srgbClr val="FFC000"/>
              </a:buClr>
              <a:buFont typeface="Wingdings" panose="05000000000000000000" pitchFamily="2" charset="2"/>
              <a:buChar char="v"/>
            </a:pPr>
            <a:r>
              <a:rPr lang="en-US" sz="2600" kern="0" dirty="0">
                <a:latin typeface="+mn-lt"/>
                <a:cs typeface="Arial" pitchFamily="34" charset="0"/>
              </a:rPr>
              <a:t>They can be used to indirectly highlight relationships between labels, whenever features have contrasted interaction with several labels. </a:t>
            </a:r>
          </a:p>
          <a:p>
            <a:pPr marL="457200" indent="-457200" algn="just">
              <a:buClr>
                <a:srgbClr val="FFC000"/>
              </a:buClr>
              <a:buFont typeface="Wingdings" panose="05000000000000000000" pitchFamily="2" charset="2"/>
              <a:buChar char="v"/>
            </a:pPr>
            <a:r>
              <a:rPr lang="en-US" sz="2600" kern="0" dirty="0">
                <a:latin typeface="+mn-lt"/>
                <a:cs typeface="Arial" pitchFamily="34" charset="0"/>
              </a:rPr>
              <a:t>Third, the combination of this approach with weighted force-directed </a:t>
            </a:r>
            <a:r>
              <a:rPr lang="en-US" sz="2600" kern="0" dirty="0" smtClean="0">
                <a:latin typeface="+mn-lt"/>
                <a:cs typeface="Arial" pitchFamily="34" charset="0"/>
              </a:rPr>
              <a:t>model </a:t>
            </a:r>
            <a:r>
              <a:rPr lang="en-US" sz="2600" kern="0" dirty="0">
                <a:latin typeface="+mn-lt"/>
                <a:cs typeface="Arial" pitchFamily="34" charset="0"/>
              </a:rPr>
              <a:t>for graph representation permits </a:t>
            </a:r>
            <a:r>
              <a:rPr lang="en-US" sz="2600" kern="0" dirty="0" smtClean="0">
                <a:latin typeface="+mn-lt"/>
                <a:cs typeface="Arial" pitchFamily="34" charset="0"/>
              </a:rPr>
              <a:t>altogether </a:t>
            </a:r>
            <a:r>
              <a:rPr lang="en-US" sz="2600" kern="0" dirty="0">
                <a:latin typeface="+mn-lt"/>
                <a:cs typeface="Arial" pitchFamily="34" charset="0"/>
              </a:rPr>
              <a:t>to highlight central or most influent labels of the L set and to easily identify the labels that are the most densely connected through associated features. </a:t>
            </a:r>
            <a:endParaRPr lang="fr-FR" sz="2600" kern="0" dirty="0">
              <a:latin typeface="+mn-lt"/>
              <a:cs typeface="Arial" pitchFamily="34" charset="0"/>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070332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clrChange>
              <a:clrFrom>
                <a:srgbClr val="CCCCFF"/>
              </a:clrFrom>
              <a:clrTo>
                <a:srgbClr val="CCCCFF">
                  <a:alpha val="0"/>
                </a:srgbClr>
              </a:clrTo>
            </a:clrChange>
            <a:extLst>
              <a:ext uri="{28A0092B-C50C-407E-A947-70E740481C1C}">
                <a14:useLocalDpi xmlns:a14="http://schemas.microsoft.com/office/drawing/2010/main" val="0"/>
              </a:ext>
            </a:extLst>
          </a:blip>
          <a:srcRect l="39463" t="16594" r="38930" b="21210"/>
          <a:stretch/>
        </p:blipFill>
        <p:spPr>
          <a:xfrm>
            <a:off x="3908797" y="907876"/>
            <a:ext cx="1728787" cy="2428875"/>
          </a:xfrm>
          <a:prstGeom prst="rect">
            <a:avLst/>
          </a:prstGeom>
        </p:spPr>
      </p:pic>
      <p:pic>
        <p:nvPicPr>
          <p:cNvPr id="5" name="Image 4"/>
          <p:cNvPicPr>
            <a:picLocks noChangeAspect="1"/>
          </p:cNvPicPr>
          <p:nvPr/>
        </p:nvPicPr>
        <p:blipFill rotWithShape="1">
          <a:blip r:embed="rId3">
            <a:clrChange>
              <a:clrFrom>
                <a:srgbClr val="CCCCFF"/>
              </a:clrFrom>
              <a:clrTo>
                <a:srgbClr val="CCCCFF">
                  <a:alpha val="0"/>
                </a:srgbClr>
              </a:clrTo>
            </a:clrChange>
            <a:extLst>
              <a:ext uri="{28A0092B-C50C-407E-A947-70E740481C1C}">
                <a14:useLocalDpi xmlns:a14="http://schemas.microsoft.com/office/drawing/2010/main" val="0"/>
              </a:ext>
            </a:extLst>
          </a:blip>
          <a:srcRect l="22357" t="6753" r="19786" b="7366"/>
          <a:stretch/>
        </p:blipFill>
        <p:spPr>
          <a:xfrm>
            <a:off x="647564" y="3858039"/>
            <a:ext cx="2664296" cy="2434048"/>
          </a:xfrm>
          <a:prstGeom prst="rect">
            <a:avLst/>
          </a:prstGeom>
        </p:spPr>
      </p:pic>
      <p:pic>
        <p:nvPicPr>
          <p:cNvPr id="7" name="Image 6"/>
          <p:cNvPicPr>
            <a:picLocks noChangeAspect="1"/>
          </p:cNvPicPr>
          <p:nvPr/>
        </p:nvPicPr>
        <p:blipFill>
          <a:blip r:embed="rId4">
            <a:clrChange>
              <a:clrFrom>
                <a:srgbClr val="CCCCFF"/>
              </a:clrFrom>
              <a:clrTo>
                <a:srgbClr val="CCCCFF">
                  <a:alpha val="0"/>
                </a:srgbClr>
              </a:clrTo>
            </a:clrChange>
            <a:extLst>
              <a:ext uri="{28A0092B-C50C-407E-A947-70E740481C1C}">
                <a14:useLocalDpi xmlns:a14="http://schemas.microsoft.com/office/drawing/2010/main" val="0"/>
              </a:ext>
            </a:extLst>
          </a:blip>
          <a:stretch>
            <a:fillRect/>
          </a:stretch>
        </p:blipFill>
        <p:spPr>
          <a:xfrm>
            <a:off x="4425019" y="3162587"/>
            <a:ext cx="4611477" cy="4226853"/>
          </a:xfrm>
          <a:prstGeom prst="rect">
            <a:avLst/>
          </a:prstGeom>
        </p:spPr>
      </p:pic>
      <p:graphicFrame>
        <p:nvGraphicFramePr>
          <p:cNvPr id="12" name="Tableau 11"/>
          <p:cNvGraphicFramePr>
            <a:graphicFrameLocks noGrp="1"/>
          </p:cNvGraphicFramePr>
          <p:nvPr>
            <p:extLst/>
          </p:nvPr>
        </p:nvGraphicFramePr>
        <p:xfrm>
          <a:off x="323528" y="1268760"/>
          <a:ext cx="2232248" cy="1962912"/>
        </p:xfrm>
        <a:graphic>
          <a:graphicData uri="http://schemas.openxmlformats.org/drawingml/2006/table">
            <a:tbl>
              <a:tblPr firstRow="1" firstCol="1" bandRow="1">
                <a:tableStyleId>{5C22544A-7EE6-4342-B048-85BDC9FD1C3A}</a:tableStyleId>
              </a:tblPr>
              <a:tblGrid>
                <a:gridCol w="648072">
                  <a:extLst>
                    <a:ext uri="{9D8B030D-6E8A-4147-A177-3AD203B41FA5}">
                      <a16:colId xmlns="" xmlns:a16="http://schemas.microsoft.com/office/drawing/2014/main" val="20000"/>
                    </a:ext>
                  </a:extLst>
                </a:gridCol>
                <a:gridCol w="648072">
                  <a:extLst>
                    <a:ext uri="{9D8B030D-6E8A-4147-A177-3AD203B41FA5}">
                      <a16:colId xmlns="" xmlns:a16="http://schemas.microsoft.com/office/drawing/2014/main" val="20001"/>
                    </a:ext>
                  </a:extLst>
                </a:gridCol>
                <a:gridCol w="936104">
                  <a:extLst>
                    <a:ext uri="{9D8B030D-6E8A-4147-A177-3AD203B41FA5}">
                      <a16:colId xmlns="" xmlns:a16="http://schemas.microsoft.com/office/drawing/2014/main" val="20002"/>
                    </a:ext>
                  </a:extLst>
                </a:gridCol>
              </a:tblGrid>
              <a:tr h="218594">
                <a:tc>
                  <a:txBody>
                    <a:bodyPr/>
                    <a:lstStyle/>
                    <a:p>
                      <a:pPr algn="ctr">
                        <a:lnSpc>
                          <a:spcPct val="115000"/>
                        </a:lnSpc>
                        <a:spcAft>
                          <a:spcPts val="0"/>
                        </a:spcAft>
                      </a:pPr>
                      <a:r>
                        <a:rPr lang="fr-FR" sz="1600" dirty="0" err="1">
                          <a:solidFill>
                            <a:schemeClr val="bg1"/>
                          </a:solidFill>
                          <a:effectLst/>
                        </a:rPr>
                        <a:t>Node</a:t>
                      </a:r>
                      <a:r>
                        <a:rPr lang="fr-FR" sz="1600" dirty="0">
                          <a:solidFill>
                            <a:schemeClr val="bg1"/>
                          </a:solidFill>
                          <a:effectLst/>
                        </a:rPr>
                        <a:t> S</a:t>
                      </a:r>
                      <a:endParaRPr lang="en-US" sz="1600" dirty="0">
                        <a:solidFill>
                          <a:schemeClr val="bg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fr-FR" sz="1600" dirty="0" err="1">
                          <a:solidFill>
                            <a:schemeClr val="bg1"/>
                          </a:solidFill>
                          <a:effectLst/>
                        </a:rPr>
                        <a:t>Node</a:t>
                      </a:r>
                      <a:r>
                        <a:rPr lang="fr-FR" sz="1600" dirty="0">
                          <a:solidFill>
                            <a:schemeClr val="bg1"/>
                          </a:solidFill>
                          <a:effectLst/>
                        </a:rPr>
                        <a:t> T</a:t>
                      </a:r>
                      <a:endParaRPr lang="en-US" sz="1600" dirty="0">
                        <a:solidFill>
                          <a:schemeClr val="bg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fr-FR" sz="1600" dirty="0" err="1">
                          <a:solidFill>
                            <a:schemeClr val="bg1"/>
                          </a:solidFill>
                          <a:effectLst/>
                        </a:rPr>
                        <a:t>Edge</a:t>
                      </a:r>
                      <a:r>
                        <a:rPr lang="fr-FR" sz="1600" dirty="0">
                          <a:solidFill>
                            <a:schemeClr val="bg1"/>
                          </a:solidFill>
                          <a:effectLst/>
                        </a:rPr>
                        <a:t> </a:t>
                      </a:r>
                      <a:r>
                        <a:rPr lang="fr-FR" sz="1600" dirty="0" err="1">
                          <a:solidFill>
                            <a:schemeClr val="bg1"/>
                          </a:solidFill>
                          <a:effectLst/>
                        </a:rPr>
                        <a:t>Weight</a:t>
                      </a:r>
                      <a:endParaRPr lang="en-US" sz="1600" dirty="0">
                        <a:solidFill>
                          <a:schemeClr val="bg1"/>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0"/>
                  </a:ext>
                </a:extLst>
              </a:tr>
              <a:tr h="218594">
                <a:tc>
                  <a:txBody>
                    <a:bodyPr/>
                    <a:lstStyle/>
                    <a:p>
                      <a:pPr algn="ctr">
                        <a:lnSpc>
                          <a:spcPct val="115000"/>
                        </a:lnSpc>
                        <a:spcAft>
                          <a:spcPts val="0"/>
                        </a:spcAft>
                      </a:pPr>
                      <a:r>
                        <a:rPr lang="en-US" sz="1600" b="1" dirty="0">
                          <a:solidFill>
                            <a:srgbClr val="FFC000"/>
                          </a:solidFill>
                          <a:effectLst/>
                        </a:rPr>
                        <a:t>a</a:t>
                      </a:r>
                      <a:endParaRPr lang="en-US" sz="1600" b="1" dirty="0">
                        <a:solidFill>
                          <a:srgbClr val="FFC000"/>
                        </a:solidFill>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dirty="0">
                          <a:effectLst/>
                        </a:rPr>
                        <a:t>b</a:t>
                      </a:r>
                      <a:endParaRPr lang="en-US" sz="1600" b="1" dirty="0">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dirty="0">
                          <a:effectLst/>
                        </a:rPr>
                        <a:t>1</a:t>
                      </a:r>
                      <a:endParaRPr lang="en-US" sz="1600" b="1" dirty="0">
                        <a:effectLst/>
                        <a:latin typeface="Calibri"/>
                        <a:ea typeface="Calibri"/>
                        <a:cs typeface="Times New Roman"/>
                      </a:endParaRPr>
                    </a:p>
                  </a:txBody>
                  <a:tcPr marL="68580" marR="68580" marT="0" marB="0">
                    <a:solidFill>
                      <a:schemeClr val="bg2">
                        <a:lumMod val="90000"/>
                      </a:schemeClr>
                    </a:solidFill>
                  </a:tcPr>
                </a:tc>
                <a:extLst>
                  <a:ext uri="{0D108BD9-81ED-4DB2-BD59-A6C34878D82A}">
                    <a16:rowId xmlns="" xmlns:a16="http://schemas.microsoft.com/office/drawing/2014/main" val="10001"/>
                  </a:ext>
                </a:extLst>
              </a:tr>
              <a:tr h="218594">
                <a:tc>
                  <a:txBody>
                    <a:bodyPr/>
                    <a:lstStyle/>
                    <a:p>
                      <a:pPr algn="ctr">
                        <a:lnSpc>
                          <a:spcPct val="115000"/>
                        </a:lnSpc>
                        <a:spcAft>
                          <a:spcPts val="0"/>
                        </a:spcAft>
                      </a:pPr>
                      <a:r>
                        <a:rPr lang="fr-FR" sz="1600" b="1" dirty="0">
                          <a:solidFill>
                            <a:srgbClr val="FFC000"/>
                          </a:solidFill>
                          <a:effectLst/>
                        </a:rPr>
                        <a:t>a</a:t>
                      </a:r>
                      <a:endParaRPr lang="en-US" sz="1600" b="1" dirty="0">
                        <a:solidFill>
                          <a:srgbClr val="FFC000"/>
                        </a:solidFill>
                        <a:effectLst/>
                        <a:latin typeface="Calibri"/>
                        <a:ea typeface="Calibri"/>
                        <a:cs typeface="Times New Roman"/>
                      </a:endParaRPr>
                    </a:p>
                  </a:txBody>
                  <a:tcPr marL="68580" marR="68580" marT="0" marB="0">
                    <a:solidFill>
                      <a:schemeClr val="bg1"/>
                    </a:solidFill>
                  </a:tcPr>
                </a:tc>
                <a:tc>
                  <a:txBody>
                    <a:bodyPr/>
                    <a:lstStyle/>
                    <a:p>
                      <a:pPr algn="ctr">
                        <a:lnSpc>
                          <a:spcPct val="115000"/>
                        </a:lnSpc>
                        <a:spcAft>
                          <a:spcPts val="0"/>
                        </a:spcAft>
                      </a:pPr>
                      <a:r>
                        <a:rPr lang="fr-FR" sz="1600" b="1" dirty="0">
                          <a:effectLst/>
                        </a:rPr>
                        <a:t>c</a:t>
                      </a:r>
                      <a:endParaRPr lang="en-US" sz="1600" b="1" dirty="0">
                        <a:effectLst/>
                        <a:latin typeface="Calibri"/>
                        <a:ea typeface="Calibri"/>
                        <a:cs typeface="Times New Roman"/>
                      </a:endParaRPr>
                    </a:p>
                  </a:txBody>
                  <a:tcPr marL="68580" marR="68580" marT="0" marB="0"/>
                </a:tc>
                <a:tc>
                  <a:txBody>
                    <a:bodyPr/>
                    <a:lstStyle/>
                    <a:p>
                      <a:pPr algn="ctr">
                        <a:lnSpc>
                          <a:spcPct val="115000"/>
                        </a:lnSpc>
                        <a:spcAft>
                          <a:spcPts val="0"/>
                        </a:spcAft>
                      </a:pPr>
                      <a:r>
                        <a:rPr lang="fr-FR" sz="1600" b="1" dirty="0">
                          <a:effectLst/>
                        </a:rPr>
                        <a:t>1/4</a:t>
                      </a:r>
                      <a:endParaRPr lang="en-US" sz="1600" b="1" dirty="0">
                        <a:effectLst/>
                        <a:latin typeface="Calibri"/>
                        <a:ea typeface="Calibri"/>
                        <a:cs typeface="Times New Roman"/>
                      </a:endParaRPr>
                    </a:p>
                  </a:txBody>
                  <a:tcPr marL="68580" marR="68580" marT="0" marB="0"/>
                </a:tc>
                <a:extLst>
                  <a:ext uri="{0D108BD9-81ED-4DB2-BD59-A6C34878D82A}">
                    <a16:rowId xmlns="" xmlns:a16="http://schemas.microsoft.com/office/drawing/2014/main" val="10002"/>
                  </a:ext>
                </a:extLst>
              </a:tr>
              <a:tr h="218594">
                <a:tc>
                  <a:txBody>
                    <a:bodyPr/>
                    <a:lstStyle/>
                    <a:p>
                      <a:pPr algn="ctr">
                        <a:lnSpc>
                          <a:spcPct val="115000"/>
                        </a:lnSpc>
                        <a:spcAft>
                          <a:spcPts val="0"/>
                        </a:spcAft>
                      </a:pPr>
                      <a:r>
                        <a:rPr lang="en-US" sz="1600" b="1" dirty="0">
                          <a:solidFill>
                            <a:srgbClr val="FFC000"/>
                          </a:solidFill>
                          <a:effectLst/>
                        </a:rPr>
                        <a:t>a</a:t>
                      </a:r>
                      <a:endParaRPr lang="en-US" sz="1600" b="1" dirty="0">
                        <a:solidFill>
                          <a:srgbClr val="FFC000"/>
                        </a:solidFill>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dirty="0">
                          <a:effectLst/>
                        </a:rPr>
                        <a:t>d</a:t>
                      </a:r>
                      <a:endParaRPr lang="en-US" sz="1600" b="1" dirty="0">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dirty="0">
                          <a:effectLst/>
                        </a:rPr>
                        <a:t>1/4</a:t>
                      </a:r>
                      <a:endParaRPr lang="en-US" sz="1600" b="1" dirty="0">
                        <a:effectLst/>
                        <a:latin typeface="Calibri"/>
                        <a:ea typeface="Calibri"/>
                        <a:cs typeface="Times New Roman"/>
                      </a:endParaRPr>
                    </a:p>
                  </a:txBody>
                  <a:tcPr marL="68580" marR="68580" marT="0" marB="0">
                    <a:solidFill>
                      <a:schemeClr val="bg2">
                        <a:lumMod val="90000"/>
                      </a:schemeClr>
                    </a:solidFill>
                  </a:tcPr>
                </a:tc>
                <a:extLst>
                  <a:ext uri="{0D108BD9-81ED-4DB2-BD59-A6C34878D82A}">
                    <a16:rowId xmlns="" xmlns:a16="http://schemas.microsoft.com/office/drawing/2014/main" val="10003"/>
                  </a:ext>
                </a:extLst>
              </a:tr>
              <a:tr h="218594">
                <a:tc>
                  <a:txBody>
                    <a:bodyPr/>
                    <a:lstStyle/>
                    <a:p>
                      <a:pPr algn="ctr">
                        <a:lnSpc>
                          <a:spcPct val="115000"/>
                        </a:lnSpc>
                        <a:spcAft>
                          <a:spcPts val="0"/>
                        </a:spcAft>
                      </a:pPr>
                      <a:r>
                        <a:rPr lang="en-US" sz="1600" b="1" dirty="0">
                          <a:solidFill>
                            <a:srgbClr val="FFC000"/>
                          </a:solidFill>
                          <a:effectLst/>
                        </a:rPr>
                        <a:t>a</a:t>
                      </a:r>
                      <a:endParaRPr lang="en-US" sz="1600" b="1" dirty="0">
                        <a:solidFill>
                          <a:srgbClr val="FFC000"/>
                        </a:solidFill>
                        <a:effectLst/>
                        <a:latin typeface="Calibri"/>
                        <a:ea typeface="Calibri"/>
                        <a:cs typeface="Times New Roman"/>
                      </a:endParaRPr>
                    </a:p>
                  </a:txBody>
                  <a:tcPr marL="68580" marR="68580" marT="0" marB="0">
                    <a:solidFill>
                      <a:schemeClr val="bg1"/>
                    </a:solidFill>
                  </a:tcPr>
                </a:tc>
                <a:tc>
                  <a:txBody>
                    <a:bodyPr/>
                    <a:lstStyle/>
                    <a:p>
                      <a:pPr algn="ctr">
                        <a:lnSpc>
                          <a:spcPct val="115000"/>
                        </a:lnSpc>
                        <a:spcAft>
                          <a:spcPts val="0"/>
                        </a:spcAft>
                      </a:pPr>
                      <a:r>
                        <a:rPr lang="fr-FR" sz="1600" b="1" dirty="0">
                          <a:effectLst/>
                        </a:rPr>
                        <a:t>e</a:t>
                      </a:r>
                      <a:endParaRPr lang="en-US" sz="1600" b="1" dirty="0">
                        <a:effectLst/>
                        <a:latin typeface="Calibri"/>
                        <a:ea typeface="Calibri"/>
                        <a:cs typeface="Times New Roman"/>
                      </a:endParaRPr>
                    </a:p>
                  </a:txBody>
                  <a:tcPr marL="68580" marR="68580" marT="0" marB="0"/>
                </a:tc>
                <a:tc>
                  <a:txBody>
                    <a:bodyPr/>
                    <a:lstStyle/>
                    <a:p>
                      <a:pPr algn="ctr">
                        <a:lnSpc>
                          <a:spcPct val="115000"/>
                        </a:lnSpc>
                        <a:spcAft>
                          <a:spcPts val="0"/>
                        </a:spcAft>
                      </a:pPr>
                      <a:r>
                        <a:rPr lang="fr-FR" sz="1600" b="1" dirty="0">
                          <a:effectLst/>
                          <a:latin typeface="+mn-lt"/>
                          <a:ea typeface="+mn-ea"/>
                          <a:cs typeface="+mn-cs"/>
                        </a:rPr>
                        <a:t>1/10</a:t>
                      </a:r>
                      <a:endParaRPr lang="en-US" sz="1600" b="1" dirty="0">
                        <a:effectLst/>
                        <a:latin typeface="Calibri"/>
                        <a:ea typeface="Calibri"/>
                        <a:cs typeface="Times New Roman"/>
                      </a:endParaRPr>
                    </a:p>
                  </a:txBody>
                  <a:tcPr marL="68580" marR="68580" marT="0" marB="0"/>
                </a:tc>
                <a:extLst>
                  <a:ext uri="{0D108BD9-81ED-4DB2-BD59-A6C34878D82A}">
                    <a16:rowId xmlns="" xmlns:a16="http://schemas.microsoft.com/office/drawing/2014/main" val="10004"/>
                  </a:ext>
                </a:extLst>
              </a:tr>
              <a:tr h="275181">
                <a:tc>
                  <a:txBody>
                    <a:bodyPr/>
                    <a:lstStyle/>
                    <a:p>
                      <a:pPr algn="ctr">
                        <a:lnSpc>
                          <a:spcPct val="115000"/>
                        </a:lnSpc>
                        <a:spcAft>
                          <a:spcPts val="0"/>
                        </a:spcAft>
                      </a:pPr>
                      <a:r>
                        <a:rPr lang="en-US" sz="1600" b="1" dirty="0">
                          <a:solidFill>
                            <a:srgbClr val="FFC000"/>
                          </a:solidFill>
                          <a:effectLst/>
                        </a:rPr>
                        <a:t>c</a:t>
                      </a:r>
                      <a:endParaRPr lang="en-US" sz="1600" b="1" dirty="0">
                        <a:solidFill>
                          <a:srgbClr val="FFC000"/>
                        </a:solidFill>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dirty="0">
                          <a:effectLst/>
                        </a:rPr>
                        <a:t>d</a:t>
                      </a:r>
                      <a:endParaRPr lang="en-US" sz="1600" b="1" dirty="0">
                        <a:effectLst/>
                        <a:latin typeface="Calibri"/>
                        <a:ea typeface="Calibri"/>
                        <a:cs typeface="Times New Roman"/>
                      </a:endParaRPr>
                    </a:p>
                  </a:txBody>
                  <a:tcPr marL="68580" marR="68580" marT="0" marB="0">
                    <a:solidFill>
                      <a:schemeClr val="bg2">
                        <a:lumMod val="90000"/>
                      </a:schemeClr>
                    </a:solidFill>
                  </a:tcPr>
                </a:tc>
                <a:tc>
                  <a:txBody>
                    <a:bodyPr/>
                    <a:lstStyle/>
                    <a:p>
                      <a:pPr algn="ctr">
                        <a:lnSpc>
                          <a:spcPct val="115000"/>
                        </a:lnSpc>
                        <a:spcAft>
                          <a:spcPts val="0"/>
                        </a:spcAft>
                      </a:pPr>
                      <a:r>
                        <a:rPr lang="fr-FR" sz="1600" b="1">
                          <a:effectLst/>
                        </a:rPr>
                        <a:t>1/4</a:t>
                      </a:r>
                      <a:endParaRPr lang="en-US" sz="1600" b="1" dirty="0">
                        <a:effectLst/>
                        <a:latin typeface="Calibri"/>
                        <a:ea typeface="Calibri"/>
                        <a:cs typeface="Times New Roman"/>
                      </a:endParaRPr>
                    </a:p>
                  </a:txBody>
                  <a:tcPr marL="68580" marR="68580" marT="0" marB="0">
                    <a:solidFill>
                      <a:schemeClr val="bg2">
                        <a:lumMod val="90000"/>
                      </a:schemeClr>
                    </a:solidFill>
                  </a:tcPr>
                </a:tc>
                <a:extLst>
                  <a:ext uri="{0D108BD9-81ED-4DB2-BD59-A6C34878D82A}">
                    <a16:rowId xmlns="" xmlns:a16="http://schemas.microsoft.com/office/drawing/2014/main" val="10005"/>
                  </a:ext>
                </a:extLst>
              </a:tr>
            </a:tbl>
          </a:graphicData>
        </a:graphic>
      </p:graphicFrame>
      <p:sp>
        <p:nvSpPr>
          <p:cNvPr id="10" name="Flèche droite 9"/>
          <p:cNvSpPr/>
          <p:nvPr/>
        </p:nvSpPr>
        <p:spPr>
          <a:xfrm>
            <a:off x="2915816" y="1896893"/>
            <a:ext cx="792088" cy="24623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èche droite 13"/>
          <p:cNvSpPr/>
          <p:nvPr/>
        </p:nvSpPr>
        <p:spPr>
          <a:xfrm rot="8738346">
            <a:off x="3116709" y="3147788"/>
            <a:ext cx="792088" cy="24623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èche droite 14"/>
          <p:cNvSpPr/>
          <p:nvPr/>
        </p:nvSpPr>
        <p:spPr>
          <a:xfrm rot="5962981">
            <a:off x="4728620" y="3092320"/>
            <a:ext cx="792088" cy="24623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18975" y="3411398"/>
            <a:ext cx="3116944" cy="369332"/>
          </a:xfrm>
          <a:prstGeom prst="rect">
            <a:avLst/>
          </a:prstGeom>
        </p:spPr>
        <p:txBody>
          <a:bodyPr wrap="none">
            <a:spAutoFit/>
          </a:bodyPr>
          <a:lstStyle/>
          <a:p>
            <a:r>
              <a:rPr lang="en-US" dirty="0"/>
              <a:t>Force directed weighted graph</a:t>
            </a:r>
          </a:p>
        </p:txBody>
      </p:sp>
      <p:sp>
        <p:nvSpPr>
          <p:cNvPr id="13" name="Rectangle 12"/>
          <p:cNvSpPr/>
          <p:nvPr/>
        </p:nvSpPr>
        <p:spPr>
          <a:xfrm>
            <a:off x="887426" y="3324606"/>
            <a:ext cx="2184572" cy="369332"/>
          </a:xfrm>
          <a:prstGeom prst="rect">
            <a:avLst/>
          </a:prstGeom>
        </p:spPr>
        <p:txBody>
          <a:bodyPr wrap="none">
            <a:spAutoFit/>
          </a:bodyPr>
          <a:lstStyle/>
          <a:p>
            <a:r>
              <a:rPr lang="en-US" dirty="0"/>
              <a:t>Force directed graph</a:t>
            </a:r>
          </a:p>
        </p:txBody>
      </p:sp>
      <p:sp>
        <p:nvSpPr>
          <p:cNvPr id="17" name="ZoneTexte 16"/>
          <p:cNvSpPr txBox="1"/>
          <p:nvPr/>
        </p:nvSpPr>
        <p:spPr>
          <a:xfrm>
            <a:off x="6049351" y="1111163"/>
            <a:ext cx="2592288" cy="1938992"/>
          </a:xfrm>
          <a:prstGeom prst="rect">
            <a:avLst/>
          </a:prstGeom>
          <a:solidFill>
            <a:schemeClr val="bg1"/>
          </a:solidFill>
          <a:ln>
            <a:solidFill>
              <a:srgbClr val="FF0000"/>
            </a:solidFill>
          </a:ln>
        </p:spPr>
        <p:txBody>
          <a:bodyPr wrap="square" rtlCol="0">
            <a:spAutoFit/>
          </a:bodyPr>
          <a:lstStyle/>
          <a:p>
            <a:pPr>
              <a:tabLst>
                <a:tab pos="2419350" algn="l"/>
              </a:tabLst>
            </a:pPr>
            <a:r>
              <a:rPr lang="en-US" sz="2400" dirty="0">
                <a:cs typeface="Arial" pitchFamily="34" charset="0"/>
              </a:rPr>
              <a:t>Contrast issued from feature maximization metric is used for materializing force.</a:t>
            </a:r>
            <a:endParaRPr lang="fr-FR" sz="2400" dirty="0">
              <a:cs typeface="Arial" pitchFamily="34" charset="0"/>
            </a:endParaRPr>
          </a:p>
        </p:txBody>
      </p:sp>
      <p:sp>
        <p:nvSpPr>
          <p:cNvPr id="18"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Contrast graphs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Principle</a:t>
            </a:r>
          </a:p>
        </p:txBody>
      </p:sp>
    </p:spTree>
    <p:extLst>
      <p:ext uri="{BB962C8B-B14F-4D97-AF65-F5344CB8AC3E}">
        <p14:creationId xmlns:p14="http://schemas.microsoft.com/office/powerpoint/2010/main" val="35123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Contrast graphs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Principle</a:t>
            </a:r>
          </a:p>
        </p:txBody>
      </p:sp>
      <p:pic>
        <p:nvPicPr>
          <p:cNvPr id="17" name="Image 1">
            <a:extLst>
              <a:ext uri="{FF2B5EF4-FFF2-40B4-BE49-F238E27FC236}">
                <a16:creationId xmlns="" xmlns:a16="http://schemas.microsoft.com/office/drawing/2014/main" id="{39B3591D-0DE1-4885-8719-E4BCF71DC9E1}"/>
              </a:ext>
            </a:extLst>
          </p:cNvPr>
          <p:cNvPicPr>
            <a:picLocks noChangeAspect="1"/>
          </p:cNvPicPr>
          <p:nvPr/>
        </p:nvPicPr>
        <p:blipFill rotWithShape="1">
          <a:blip r:embed="rId2">
            <a:clrChange>
              <a:clrFrom>
                <a:srgbClr val="CCCCFF"/>
              </a:clrFrom>
              <a:clrTo>
                <a:srgbClr val="CCCCFF">
                  <a:alpha val="0"/>
                </a:srgbClr>
              </a:clrTo>
            </a:clrChange>
            <a:extLst>
              <a:ext uri="{28A0092B-C50C-407E-A947-70E740481C1C}">
                <a14:useLocalDpi xmlns:a14="http://schemas.microsoft.com/office/drawing/2010/main" val="0"/>
              </a:ext>
            </a:extLst>
          </a:blip>
          <a:srcRect l="35959" t="3846" r="35445" b="3496"/>
          <a:stretch/>
        </p:blipFill>
        <p:spPr>
          <a:xfrm>
            <a:off x="778349" y="1700808"/>
            <a:ext cx="2001836" cy="3176566"/>
          </a:xfrm>
          <a:prstGeom prst="rect">
            <a:avLst/>
          </a:prstGeom>
        </p:spPr>
      </p:pic>
      <p:pic>
        <p:nvPicPr>
          <p:cNvPr id="18" name="Picture 2" descr="C:\Documents and Settings\cuxac\Local Settings\Temporary Internet Files\Content.IE5\EED07DAA\MC900320122[1].wmf">
            <a:extLst>
              <a:ext uri="{FF2B5EF4-FFF2-40B4-BE49-F238E27FC236}">
                <a16:creationId xmlns="" xmlns:a16="http://schemas.microsoft.com/office/drawing/2014/main" id="{58C75DBF-6A7F-463F-B8A3-4EFB6A2570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369" y="5099026"/>
            <a:ext cx="1256543" cy="8925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Documents and Settings\cuxac\Local Settings\Temporary Internet Files\Content.IE5\EED07DAA\MC900440450[1].wmf">
            <a:extLst>
              <a:ext uri="{FF2B5EF4-FFF2-40B4-BE49-F238E27FC236}">
                <a16:creationId xmlns="" xmlns:a16="http://schemas.microsoft.com/office/drawing/2014/main" id="{08ACBF5F-C8F8-46E5-89C6-7CF540965F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8496" y="5173893"/>
            <a:ext cx="1073635" cy="81081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 xmlns:a16="http://schemas.microsoft.com/office/drawing/2014/main" id="{479158BE-7D46-4F30-9FEB-7B53DB8B733B}"/>
              </a:ext>
            </a:extLst>
          </p:cNvPr>
          <p:cNvGrpSpPr/>
          <p:nvPr/>
        </p:nvGrpSpPr>
        <p:grpSpPr>
          <a:xfrm>
            <a:off x="3089142" y="1685358"/>
            <a:ext cx="5801960" cy="4119906"/>
            <a:chOff x="3165426" y="1637050"/>
            <a:chExt cx="5801960" cy="4119906"/>
          </a:xfrm>
        </p:grpSpPr>
        <p:sp>
          <p:nvSpPr>
            <p:cNvPr id="20" name="Ellipse 7">
              <a:extLst>
                <a:ext uri="{FF2B5EF4-FFF2-40B4-BE49-F238E27FC236}">
                  <a16:creationId xmlns="" xmlns:a16="http://schemas.microsoft.com/office/drawing/2014/main" id="{4A79CA7A-929A-4D3C-8E7D-EDD331BEA067}"/>
                </a:ext>
              </a:extLst>
            </p:cNvPr>
            <p:cNvSpPr/>
            <p:nvPr/>
          </p:nvSpPr>
          <p:spPr>
            <a:xfrm rot="2648021">
              <a:off x="3165426" y="1637050"/>
              <a:ext cx="2149107" cy="651313"/>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12">
              <a:extLst>
                <a:ext uri="{FF2B5EF4-FFF2-40B4-BE49-F238E27FC236}">
                  <a16:creationId xmlns="" xmlns:a16="http://schemas.microsoft.com/office/drawing/2014/main" id="{65994094-488D-4F66-8057-4AD7D30EA116}"/>
                </a:ext>
              </a:extLst>
            </p:cNvPr>
            <p:cNvSpPr/>
            <p:nvPr/>
          </p:nvSpPr>
          <p:spPr>
            <a:xfrm rot="21035350">
              <a:off x="6288955" y="2346893"/>
              <a:ext cx="2678431" cy="734357"/>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13">
              <a:extLst>
                <a:ext uri="{FF2B5EF4-FFF2-40B4-BE49-F238E27FC236}">
                  <a16:creationId xmlns="" xmlns:a16="http://schemas.microsoft.com/office/drawing/2014/main" id="{89867851-183E-44F2-A0B7-6072CDE7BE0C}"/>
                </a:ext>
              </a:extLst>
            </p:cNvPr>
            <p:cNvSpPr/>
            <p:nvPr/>
          </p:nvSpPr>
          <p:spPr>
            <a:xfrm rot="7123766">
              <a:off x="3823601" y="4306712"/>
              <a:ext cx="2149107" cy="751382"/>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8">
              <a:extLst>
                <a:ext uri="{FF2B5EF4-FFF2-40B4-BE49-F238E27FC236}">
                  <a16:creationId xmlns="" xmlns:a16="http://schemas.microsoft.com/office/drawing/2014/main" id="{166D04E3-C2E5-4FA2-BC6F-BE0A331B51DC}"/>
                </a:ext>
              </a:extLst>
            </p:cNvPr>
            <p:cNvSpPr/>
            <p:nvPr/>
          </p:nvSpPr>
          <p:spPr>
            <a:xfrm>
              <a:off x="5200092" y="2824750"/>
              <a:ext cx="596044" cy="604250"/>
            </a:xfrm>
            <a:prstGeom prst="ellipse">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 xmlns:a16="http://schemas.microsoft.com/office/drawing/2014/main" id="{0A01CED6-18DA-476C-97F3-BC42A8802860}"/>
              </a:ext>
            </a:extLst>
          </p:cNvPr>
          <p:cNvGrpSpPr/>
          <p:nvPr/>
        </p:nvGrpSpPr>
        <p:grpSpPr>
          <a:xfrm>
            <a:off x="2681329" y="1428180"/>
            <a:ext cx="6139143" cy="4089052"/>
            <a:chOff x="2771800" y="1384474"/>
            <a:chExt cx="6139143" cy="4089052"/>
          </a:xfrm>
        </p:grpSpPr>
        <p:sp>
          <p:nvSpPr>
            <p:cNvPr id="24" name="Flèche droite 5">
              <a:extLst>
                <a:ext uri="{FF2B5EF4-FFF2-40B4-BE49-F238E27FC236}">
                  <a16:creationId xmlns="" xmlns:a16="http://schemas.microsoft.com/office/drawing/2014/main" id="{C1EED774-00E4-4A2D-AD24-50D4BC2DB64F}"/>
                </a:ext>
              </a:extLst>
            </p:cNvPr>
            <p:cNvSpPr/>
            <p:nvPr/>
          </p:nvSpPr>
          <p:spPr>
            <a:xfrm>
              <a:off x="3131840" y="3197587"/>
              <a:ext cx="792088" cy="24623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ZoneTexte 4">
              <a:extLst>
                <a:ext uri="{FF2B5EF4-FFF2-40B4-BE49-F238E27FC236}">
                  <a16:creationId xmlns="" xmlns:a16="http://schemas.microsoft.com/office/drawing/2014/main" id="{C55C07C0-0388-45C7-94A5-D09654A949F3}"/>
                </a:ext>
              </a:extLst>
            </p:cNvPr>
            <p:cNvSpPr txBox="1"/>
            <p:nvPr/>
          </p:nvSpPr>
          <p:spPr>
            <a:xfrm>
              <a:off x="2771800" y="3548935"/>
              <a:ext cx="1944216" cy="40011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Visual analysis</a:t>
              </a:r>
            </a:p>
          </p:txBody>
        </p:sp>
        <p:pic>
          <p:nvPicPr>
            <p:cNvPr id="26" name="Image 3">
              <a:extLst>
                <a:ext uri="{FF2B5EF4-FFF2-40B4-BE49-F238E27FC236}">
                  <a16:creationId xmlns="" xmlns:a16="http://schemas.microsoft.com/office/drawing/2014/main" id="{DC7994BC-BC1B-4307-BCFC-FFFEDD6F1F8A}"/>
                </a:ext>
              </a:extLst>
            </p:cNvPr>
            <p:cNvPicPr>
              <a:picLocks noChangeAspect="1"/>
            </p:cNvPicPr>
            <p:nvPr/>
          </p:nvPicPr>
          <p:blipFill rotWithShape="1">
            <a:blip r:embed="rId5">
              <a:clrChange>
                <a:clrFrom>
                  <a:srgbClr val="CCCCFF"/>
                </a:clrFrom>
                <a:clrTo>
                  <a:srgbClr val="CCCCFF">
                    <a:alpha val="0"/>
                  </a:srgbClr>
                </a:clrTo>
              </a:clrChange>
              <a:extLst>
                <a:ext uri="{28A0092B-C50C-407E-A947-70E740481C1C}">
                  <a14:useLocalDpi xmlns:a14="http://schemas.microsoft.com/office/drawing/2010/main" val="0"/>
                </a:ext>
              </a:extLst>
            </a:blip>
            <a:srcRect l="22500" t="5511" r="22656" b="6170"/>
            <a:stretch/>
          </p:blipFill>
          <p:spPr>
            <a:xfrm>
              <a:off x="3555505" y="1384474"/>
              <a:ext cx="5355438" cy="4089052"/>
            </a:xfrm>
            <a:prstGeom prst="rect">
              <a:avLst/>
            </a:prstGeom>
          </p:spPr>
        </p:pic>
      </p:grpSp>
    </p:spTree>
    <p:extLst>
      <p:ext uri="{BB962C8B-B14F-4D97-AF65-F5344CB8AC3E}">
        <p14:creationId xmlns:p14="http://schemas.microsoft.com/office/powerpoint/2010/main" val="26322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1000" fill="hold"/>
                                        <p:tgtEl>
                                          <p:spTgt spid="19"/>
                                        </p:tgtEl>
                                        <p:attrNameLst>
                                          <p:attrName>ppt_w</p:attrName>
                                        </p:attrNameLst>
                                      </p:cBhvr>
                                      <p:tavLst>
                                        <p:tav tm="0">
                                          <p:val>
                                            <p:fltVal val="0"/>
                                          </p:val>
                                        </p:tav>
                                        <p:tav tm="100000">
                                          <p:val>
                                            <p:strVal val="#ppt_w"/>
                                          </p:val>
                                        </p:tav>
                                      </p:tavLst>
                                    </p:anim>
                                    <p:anim calcmode="lin" valueType="num">
                                      <p:cBhvr>
                                        <p:cTn id="17" dur="1000" fill="hold"/>
                                        <p:tgtEl>
                                          <p:spTgt spid="19"/>
                                        </p:tgtEl>
                                        <p:attrNameLst>
                                          <p:attrName>ppt_h</p:attrName>
                                        </p:attrNameLst>
                                      </p:cBhvr>
                                      <p:tavLst>
                                        <p:tav tm="0">
                                          <p:val>
                                            <p:fltVal val="0"/>
                                          </p:val>
                                        </p:tav>
                                        <p:tav tm="100000">
                                          <p:val>
                                            <p:strVal val="#ppt_h"/>
                                          </p:val>
                                        </p:tav>
                                      </p:tavLst>
                                    </p:anim>
                                    <p:anim calcmode="lin" valueType="num">
                                      <p:cBhvr>
                                        <p:cTn id="18" dur="1000" fill="hold"/>
                                        <p:tgtEl>
                                          <p:spTgt spid="19"/>
                                        </p:tgtEl>
                                        <p:attrNameLst>
                                          <p:attrName>style.rotation</p:attrName>
                                        </p:attrNameLst>
                                      </p:cBhvr>
                                      <p:tavLst>
                                        <p:tav tm="0">
                                          <p:val>
                                            <p:fltVal val="90"/>
                                          </p:val>
                                        </p:tav>
                                        <p:tav tm="100000">
                                          <p:val>
                                            <p:fltVal val="0"/>
                                          </p:val>
                                        </p:tav>
                                      </p:tavLst>
                                    </p:anim>
                                    <p:animEffect transition="in" filter="fade">
                                      <p:cBhvr>
                                        <p:cTn id="1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BABD5E-DFF3-4F3E-9AC3-AC54EE38C184}" type="slidenum">
              <a:rPr lang="en-US" smtClean="0"/>
              <a:pPr/>
              <a:t>24</a:t>
            </a:fld>
            <a:endParaRPr lang="en-US"/>
          </a:p>
        </p:txBody>
      </p:sp>
      <p:sp>
        <p:nvSpPr>
          <p:cNvPr id="6" name="Text Box 17"/>
          <p:cNvSpPr txBox="1">
            <a:spLocks noChangeArrowheads="1"/>
          </p:cNvSpPr>
          <p:nvPr/>
        </p:nvSpPr>
        <p:spPr bwMode="auto">
          <a:xfrm>
            <a:off x="323528" y="44624"/>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work on F-Max metric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Map of Science of Science history in China</a:t>
            </a: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219256" cy="4968552"/>
          </a:xfrm>
          <a:prstGeom prst="rect">
            <a:avLst/>
          </a:prstGeom>
          <a:solidFill>
            <a:schemeClr val="tx1">
              <a:lumMod val="95000"/>
            </a:schemeClr>
          </a:solidFill>
        </p:spPr>
      </p:pic>
    </p:spTree>
    <p:extLst>
      <p:ext uri="{BB962C8B-B14F-4D97-AF65-F5344CB8AC3E}">
        <p14:creationId xmlns:p14="http://schemas.microsoft.com/office/powerpoint/2010/main" val="15867293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96712"/>
            <a:ext cx="8280920" cy="4896584"/>
          </a:xfrm>
        </p:spPr>
        <p:txBody>
          <a:bodyPr>
            <a:noAutofit/>
          </a:bodyPr>
          <a:lstStyle/>
          <a:p>
            <a:pPr>
              <a:buClr>
                <a:srgbClr val="FFC000"/>
              </a:buClr>
              <a:buFont typeface="Wingdings" panose="05000000000000000000" pitchFamily="2" charset="2"/>
              <a:buChar char="v"/>
            </a:pPr>
            <a:r>
              <a:rPr lang="en-US" sz="2500" dirty="0"/>
              <a:t>The preliminary exploited dataset is a dataset of </a:t>
            </a:r>
            <a:r>
              <a:rPr lang="en-US" sz="2500" dirty="0" smtClean="0"/>
              <a:t>2790 </a:t>
            </a:r>
            <a:r>
              <a:rPr lang="en-US" sz="2500" dirty="0"/>
              <a:t>papers related to Science of Science in China during the period (1977-2017) extracted from CNKI,</a:t>
            </a:r>
          </a:p>
          <a:p>
            <a:pPr>
              <a:buClr>
                <a:srgbClr val="FFC000"/>
              </a:buClr>
              <a:buFont typeface="Wingdings" panose="05000000000000000000" pitchFamily="2" charset="2"/>
              <a:buChar char="v"/>
            </a:pPr>
            <a:r>
              <a:rPr lang="en-US" sz="2500" dirty="0"/>
              <a:t>Keywords are extracted from (directly from keywords field and from title and abstract fields using NLP) : </a:t>
            </a:r>
            <a:r>
              <a:rPr lang="en-US" sz="2500" dirty="0" smtClean="0"/>
              <a:t>11931 </a:t>
            </a:r>
            <a:r>
              <a:rPr lang="en-US" sz="2500" dirty="0"/>
              <a:t>keywords also translated into English,</a:t>
            </a:r>
          </a:p>
          <a:p>
            <a:pPr>
              <a:buClr>
                <a:srgbClr val="FFC000"/>
              </a:buClr>
              <a:buFont typeface="Wingdings" panose="05000000000000000000" pitchFamily="2" charset="2"/>
              <a:buChar char="v"/>
            </a:pPr>
            <a:r>
              <a:rPr lang="en-US" sz="2500" dirty="0"/>
              <a:t>Frequency threshold (5) is applied and the resulting </a:t>
            </a:r>
            <a:r>
              <a:rPr lang="en-US" sz="2500" dirty="0" smtClean="0"/>
              <a:t>1576 </a:t>
            </a:r>
            <a:r>
              <a:rPr lang="en-US" sz="2500" dirty="0"/>
              <a:t>keywords are exploited for further steps,</a:t>
            </a:r>
          </a:p>
          <a:p>
            <a:pPr>
              <a:buClr>
                <a:srgbClr val="FFC000"/>
              </a:buClr>
              <a:buFont typeface="Wingdings" panose="05000000000000000000" pitchFamily="2" charset="2"/>
              <a:buChar char="v"/>
            </a:pPr>
            <a:r>
              <a:rPr lang="en-US" sz="2500" dirty="0"/>
              <a:t>Clustering (</a:t>
            </a:r>
            <a:r>
              <a:rPr lang="en-US" sz="2500" dirty="0">
                <a:solidFill>
                  <a:srgbClr val="FFFF00"/>
                </a:solidFill>
              </a:rPr>
              <a:t>unsupervised learning</a:t>
            </a:r>
            <a:r>
              <a:rPr lang="en-US" sz="2500" dirty="0"/>
              <a:t>) is exploited before feature selection for highlighting main research topics,</a:t>
            </a:r>
          </a:p>
          <a:p>
            <a:pPr>
              <a:buFont typeface="Wingdings" panose="05000000000000000000" pitchFamily="2" charset="2"/>
              <a:buChar char="v"/>
            </a:pPr>
            <a:r>
              <a:rPr lang="en-US" sz="2500" dirty="0"/>
              <a:t>…</a:t>
            </a:r>
          </a:p>
        </p:txBody>
      </p:sp>
      <p:sp>
        <p:nvSpPr>
          <p:cNvPr id="4" name="Slide Number Placeholder 3"/>
          <p:cNvSpPr>
            <a:spLocks noGrp="1"/>
          </p:cNvSpPr>
          <p:nvPr>
            <p:ph type="sldNum" sz="quarter" idx="12"/>
          </p:nvPr>
        </p:nvSpPr>
        <p:spPr/>
        <p:txBody>
          <a:bodyPr/>
          <a:lstStyle/>
          <a:p>
            <a:fld id="{52BABD5E-DFF3-4F3E-9AC3-AC54EE38C184}" type="slidenum">
              <a:rPr lang="en-US" smtClean="0"/>
              <a:pPr/>
              <a:t>25</a:t>
            </a:fld>
            <a:endParaRPr lang="en-US"/>
          </a:p>
        </p:txBody>
      </p:sp>
      <p:sp>
        <p:nvSpPr>
          <p:cNvPr id="6" name="Text Box 17"/>
          <p:cNvSpPr txBox="1">
            <a:spLocks noChangeArrowheads="1"/>
          </p:cNvSpPr>
          <p:nvPr/>
        </p:nvSpPr>
        <p:spPr bwMode="auto">
          <a:xfrm>
            <a:off x="323528" y="44624"/>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work on F-Max metric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Map of </a:t>
            </a: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Science </a:t>
            </a: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of </a:t>
            </a: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Science </a:t>
            </a: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history in China</a:t>
            </a:r>
          </a:p>
        </p:txBody>
      </p:sp>
    </p:spTree>
    <p:extLst>
      <p:ext uri="{BB962C8B-B14F-4D97-AF65-F5344CB8AC3E}">
        <p14:creationId xmlns:p14="http://schemas.microsoft.com/office/powerpoint/2010/main" val="4083911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96712"/>
            <a:ext cx="8280920" cy="4896584"/>
          </a:xfrm>
        </p:spPr>
        <p:txBody>
          <a:bodyPr>
            <a:noAutofit/>
          </a:bodyPr>
          <a:lstStyle/>
          <a:p>
            <a:pPr>
              <a:buClr>
                <a:srgbClr val="FFC000"/>
              </a:buClr>
              <a:buFont typeface="Wingdings" panose="05000000000000000000" pitchFamily="2" charset="2"/>
              <a:buChar char="v"/>
            </a:pPr>
            <a:r>
              <a:rPr lang="en-US" sz="2500" dirty="0"/>
              <a:t>….</a:t>
            </a:r>
          </a:p>
          <a:p>
            <a:pPr>
              <a:buClr>
                <a:srgbClr val="FFC000"/>
              </a:buClr>
              <a:buFont typeface="Wingdings" panose="05000000000000000000" pitchFamily="2" charset="2"/>
              <a:buChar char="v"/>
            </a:pPr>
            <a:r>
              <a:rPr lang="en-US" sz="2500" dirty="0"/>
              <a:t>Optimal clustering model detection is operated using specific clustering quality measures [</a:t>
            </a:r>
            <a:r>
              <a:rPr lang="en-US" sz="2500" dirty="0" err="1"/>
              <a:t>Lamirel</a:t>
            </a:r>
            <a:r>
              <a:rPr lang="en-US" sz="2500" dirty="0"/>
              <a:t> 16] resulting in a </a:t>
            </a:r>
            <a:r>
              <a:rPr lang="en-US" sz="2500" dirty="0" smtClean="0"/>
              <a:t>13 </a:t>
            </a:r>
            <a:r>
              <a:rPr lang="en-US" sz="2500" dirty="0"/>
              <a:t>clusters model,</a:t>
            </a:r>
          </a:p>
          <a:p>
            <a:pPr>
              <a:buClr>
                <a:srgbClr val="FFC000"/>
              </a:buClr>
              <a:buFont typeface="Wingdings" panose="05000000000000000000" pitchFamily="2" charset="2"/>
              <a:buChar char="v"/>
            </a:pPr>
            <a:r>
              <a:rPr lang="en-US" sz="2500" dirty="0"/>
              <a:t>Feature selection exploiting F-max metric is applied on clusters resulting in selecting </a:t>
            </a:r>
            <a:r>
              <a:rPr lang="en-US" sz="2500" dirty="0" smtClean="0"/>
              <a:t>1074 </a:t>
            </a:r>
            <a:r>
              <a:rPr lang="en-US" sz="2500" dirty="0"/>
              <a:t>keywords among the </a:t>
            </a:r>
            <a:r>
              <a:rPr lang="en-US" sz="2500" dirty="0" smtClean="0"/>
              <a:t>1576,</a:t>
            </a:r>
            <a:endParaRPr lang="en-US" sz="2500" dirty="0"/>
          </a:p>
          <a:p>
            <a:pPr>
              <a:buClr>
                <a:srgbClr val="FFC000"/>
              </a:buClr>
              <a:buFont typeface="Wingdings" panose="05000000000000000000" pitchFamily="2" charset="2"/>
              <a:buChar char="v"/>
            </a:pPr>
            <a:r>
              <a:rPr lang="en-US" sz="2500" dirty="0"/>
              <a:t>Cluster are labelled by expert (</a:t>
            </a:r>
            <a:r>
              <a:rPr lang="en-US" sz="2500" dirty="0">
                <a:solidFill>
                  <a:srgbClr val="FFFF00"/>
                </a:solidFill>
              </a:rPr>
              <a:t>supervised</a:t>
            </a:r>
            <a:r>
              <a:rPr lang="en-US" sz="2500" dirty="0"/>
              <a:t>) and a contrast graph exploiting the clusters-features dependencies is constructed.</a:t>
            </a:r>
          </a:p>
        </p:txBody>
      </p:sp>
      <p:sp>
        <p:nvSpPr>
          <p:cNvPr id="4" name="Slide Number Placeholder 3"/>
          <p:cNvSpPr>
            <a:spLocks noGrp="1"/>
          </p:cNvSpPr>
          <p:nvPr>
            <p:ph type="sldNum" sz="quarter" idx="12"/>
          </p:nvPr>
        </p:nvSpPr>
        <p:spPr/>
        <p:txBody>
          <a:bodyPr/>
          <a:lstStyle/>
          <a:p>
            <a:fld id="{52BABD5E-DFF3-4F3E-9AC3-AC54EE38C184}" type="slidenum">
              <a:rPr lang="en-US" smtClean="0"/>
              <a:pPr/>
              <a:t>26</a:t>
            </a:fld>
            <a:endParaRPr lang="en-US"/>
          </a:p>
        </p:txBody>
      </p:sp>
      <p:sp>
        <p:nvSpPr>
          <p:cNvPr id="6" name="Text Box 17"/>
          <p:cNvSpPr txBox="1">
            <a:spLocks noChangeArrowheads="1"/>
          </p:cNvSpPr>
          <p:nvPr/>
        </p:nvSpPr>
        <p:spPr bwMode="auto">
          <a:xfrm>
            <a:off x="323528" y="44624"/>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work on F-Max metric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Map of Science of Science history in China</a:t>
            </a:r>
          </a:p>
        </p:txBody>
      </p:sp>
    </p:spTree>
    <p:extLst>
      <p:ext uri="{BB962C8B-B14F-4D97-AF65-F5344CB8AC3E}">
        <p14:creationId xmlns:p14="http://schemas.microsoft.com/office/powerpoint/2010/main" val="4125547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1323439"/>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research on contrast graph</a:t>
            </a:r>
            <a:endParaRPr lang="en-US" sz="320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endParaRPr>
          </a:p>
          <a:p>
            <a:pPr>
              <a:defRPr/>
            </a:pP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Map of Science of Science history in China : direct use of contrast graph for diachronic analysis</a:t>
            </a:r>
            <a:endPar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sp>
        <p:nvSpPr>
          <p:cNvPr id="10" name="Rectangle 1027"/>
          <p:cNvSpPr txBox="1">
            <a:spLocks noChangeArrowheads="1"/>
          </p:cNvSpPr>
          <p:nvPr/>
        </p:nvSpPr>
        <p:spPr>
          <a:xfrm>
            <a:off x="107504" y="1457400"/>
            <a:ext cx="8617230" cy="5400600"/>
          </a:xfrm>
          <a:prstGeom prst="rect">
            <a:avLst/>
          </a:prstGeom>
        </p:spPr>
        <p:txBody>
          <a:bodyPr/>
          <a:lstStyle/>
          <a:p>
            <a:pPr marL="0" lvl="1"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600" dirty="0">
              <a:cs typeface="Times New Roman" panose="02020603050405020304" pitchFamily="18" charset="0"/>
            </a:endParaRP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Contrast graphs can be directly used to highlight diachronic paths</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The principle is to interpret the result of the clustering process (topic extraction) as a contrast graph in which only the salient properties of the clusters are considered</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The salient properties of the clusters are identified by the feature maximization process</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The optimal clustering model is detected by the use of quality measures based on feature maximization process as well</a:t>
            </a:r>
          </a:p>
          <a:p>
            <a:pPr marL="0" lvl="1"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500" dirty="0">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274310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1323439"/>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research on contrast graph</a:t>
            </a:r>
            <a:endParaRPr lang="en-US" sz="320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endParaRPr>
          </a:p>
          <a:p>
            <a:pPr>
              <a:defRPr/>
            </a:pPr>
            <a:r>
              <a:rPr lang="en-US" sz="2400" b="1" dirty="0">
                <a:solidFill>
                  <a:srgbClr val="00B0F0"/>
                </a:solidFill>
                <a:effectLst>
                  <a:outerShdw blurRad="38100" dist="38100" dir="2700000" algn="tl">
                    <a:srgbClr val="000000">
                      <a:alpha val="43137"/>
                    </a:srgbClr>
                  </a:outerShdw>
                </a:effectLst>
                <a:latin typeface="Arial" pitchFamily="34" charset="0"/>
              </a:rPr>
              <a:t>Map of Science of Science history in China : direct use of contrast graph for diachronic analysis</a:t>
            </a:r>
          </a:p>
        </p:txBody>
      </p:sp>
      <p:sp>
        <p:nvSpPr>
          <p:cNvPr id="10" name="Rectangle 1027"/>
          <p:cNvSpPr txBox="1">
            <a:spLocks noChangeArrowheads="1"/>
          </p:cNvSpPr>
          <p:nvPr/>
        </p:nvSpPr>
        <p:spPr>
          <a:xfrm>
            <a:off x="107504" y="1268760"/>
            <a:ext cx="8617230" cy="5400600"/>
          </a:xfrm>
          <a:prstGeom prst="rect">
            <a:avLst/>
          </a:prstGeom>
        </p:spPr>
        <p:txBody>
          <a:bodyPr/>
          <a:lstStyle/>
          <a:p>
            <a:pPr marL="0" lvl="1"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600" dirty="0">
              <a:cs typeface="Times New Roman" panose="02020603050405020304" pitchFamily="18" charset="0"/>
            </a:endParaRP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Temporal tags of the clusters data (documents) can be used to identify the most influent periods in the clusters</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The older or root topics that are densely connected to the others tend to appear at the center of the obtained graph, the younger topics tend to appear at the periphery</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cs typeface="Times New Roman" panose="02020603050405020304" pitchFamily="18" charset="0"/>
              </a:rPr>
              <a:t>Further analysis of the temporal tags in the clusters can be performed to evaluate the influence of the clusters over time</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a:cs typeface="Times New Roman" panose="02020603050405020304" pitchFamily="18" charset="0"/>
              </a:rPr>
              <a:t>S</a:t>
            </a:r>
            <a:r>
              <a:rPr lang="en-US" sz="2800" dirty="0" smtClean="0">
                <a:cs typeface="Times New Roman" panose="02020603050405020304" pitchFamily="18" charset="0"/>
              </a:rPr>
              <a:t>uch methodology has been applied for the study the 40 years old history of Science of Science in China [Chinese journal paper &amp; upcoming </a:t>
            </a:r>
            <a:r>
              <a:rPr lang="en-US" sz="2800" dirty="0" err="1" smtClean="0">
                <a:cs typeface="Times New Roman" panose="02020603050405020304" pitchFamily="18" charset="0"/>
              </a:rPr>
              <a:t>Scientometrics</a:t>
            </a:r>
            <a:r>
              <a:rPr lang="en-US" sz="2800" dirty="0" smtClean="0">
                <a:cs typeface="Times New Roman" panose="02020603050405020304" pitchFamily="18" charset="0"/>
              </a:rPr>
              <a:t> paper]</a:t>
            </a:r>
            <a:endParaRPr lang="en-US" sz="2500" dirty="0">
              <a:cs typeface="Times New Roman" panose="02020603050405020304" pitchFamily="18" charset="0"/>
            </a:endParaRPr>
          </a:p>
          <a:p>
            <a:pPr marL="0" lvl="1" eaLnBrk="0" hangingPunct="0">
              <a:lnSpc>
                <a:spcPct val="80000"/>
              </a:lnSpc>
              <a:spcBef>
                <a:spcPct val="20000"/>
              </a:spcBef>
              <a:buClr>
                <a:srgbClr val="FFC000"/>
              </a:buClr>
              <a:buSzPct val="9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500" dirty="0">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19478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Arial" panose="020B0604020202020204" pitchFamily="34" charset="0"/>
                <a:sym typeface="Symbol" panose="05050102010706020507" pitchFamily="18" charset="2"/>
              </a:defRPr>
            </a:lvl1pPr>
            <a:lvl2pPr marL="742950" indent="-285750" eaLnBrk="0" hangingPunct="0">
              <a:defRPr sz="2800">
                <a:solidFill>
                  <a:srgbClr val="FFFF00"/>
                </a:solidFill>
                <a:latin typeface="Arial" panose="020B0604020202020204" pitchFamily="34" charset="0"/>
                <a:sym typeface="Symbol" panose="05050102010706020507" pitchFamily="18" charset="2"/>
              </a:defRPr>
            </a:lvl2pPr>
            <a:lvl3pPr marL="1143000" indent="-228600" eaLnBrk="0" hangingPunct="0">
              <a:defRPr sz="2800">
                <a:solidFill>
                  <a:srgbClr val="FFFF00"/>
                </a:solidFill>
                <a:latin typeface="Arial" panose="020B0604020202020204" pitchFamily="34" charset="0"/>
                <a:sym typeface="Symbol" panose="05050102010706020507" pitchFamily="18" charset="2"/>
              </a:defRPr>
            </a:lvl3pPr>
            <a:lvl4pPr marL="1600200" indent="-228600" eaLnBrk="0" hangingPunct="0">
              <a:defRPr sz="2800">
                <a:solidFill>
                  <a:srgbClr val="FFFF00"/>
                </a:solidFill>
                <a:latin typeface="Arial" panose="020B0604020202020204" pitchFamily="34" charset="0"/>
                <a:sym typeface="Symbol" panose="05050102010706020507" pitchFamily="18" charset="2"/>
              </a:defRPr>
            </a:lvl4pPr>
            <a:lvl5pPr marL="2057400" indent="-228600" eaLnBrk="0" hangingPunct="0">
              <a:defRPr sz="2800">
                <a:solidFill>
                  <a:srgbClr val="FFFF00"/>
                </a:solidFill>
                <a:latin typeface="Arial" panose="020B0604020202020204" pitchFamily="34" charset="0"/>
                <a:sym typeface="Symbol" panose="05050102010706020507" pitchFamily="18" charset="2"/>
              </a:defRPr>
            </a:lvl5pPr>
            <a:lvl6pPr marL="25146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6pPr>
            <a:lvl7pPr marL="29718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7pPr>
            <a:lvl8pPr marL="34290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8pPr>
            <a:lvl9pPr marL="38862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9pPr>
          </a:lstStyle>
          <a:p>
            <a:pPr eaLnBrk="1" hangingPunct="1"/>
            <a:fld id="{C1D43AE2-7E84-47E1-A6A9-A0C0047E92CE}" type="slidenum">
              <a:rPr lang="en-CA" altLang="fr-FR" sz="1400">
                <a:solidFill>
                  <a:srgbClr val="00CCFF"/>
                </a:solidFill>
                <a:latin typeface="Times New Roman" panose="02020603050405020304" pitchFamily="18" charset="0"/>
              </a:rPr>
              <a:pPr eaLnBrk="1" hangingPunct="1"/>
              <a:t>29</a:t>
            </a:fld>
            <a:endParaRPr lang="en-CA" altLang="fr-FR" sz="1400">
              <a:solidFill>
                <a:srgbClr val="00CCFF"/>
              </a:solidFill>
              <a:latin typeface="Times New Roman" panose="02020603050405020304" pitchFamily="18" charset="0"/>
            </a:endParaRPr>
          </a:p>
        </p:txBody>
      </p:sp>
      <p:sp>
        <p:nvSpPr>
          <p:cNvPr id="697346" name="Rectangle 2"/>
          <p:cNvSpPr>
            <a:spLocks noGrp="1" noChangeArrowheads="1"/>
          </p:cNvSpPr>
          <p:nvPr>
            <p:ph type="title"/>
          </p:nvPr>
        </p:nvSpPr>
        <p:spPr>
          <a:xfrm>
            <a:off x="0" y="0"/>
            <a:ext cx="9144000" cy="762000"/>
          </a:xfrm>
        </p:spPr>
        <p:txBody>
          <a:bodyPr/>
          <a:lstStyle/>
          <a:p>
            <a:pPr eaLnBrk="1" hangingPunct="1">
              <a:defRPr/>
            </a:pPr>
            <a:r>
              <a:rPr lang="en-US" sz="3600" dirty="0" smtClean="0"/>
              <a:t>Self-Organizing Maps (SOM)</a:t>
            </a:r>
            <a:endParaRPr lang="en-CA" sz="3600" dirty="0" smtClean="0"/>
          </a:p>
        </p:txBody>
      </p:sp>
      <p:sp>
        <p:nvSpPr>
          <p:cNvPr id="697347" name="Rectangle 3"/>
          <p:cNvSpPr>
            <a:spLocks noChangeArrowheads="1"/>
          </p:cNvSpPr>
          <p:nvPr/>
        </p:nvSpPr>
        <p:spPr bwMode="auto">
          <a:xfrm>
            <a:off x="228600" y="1066800"/>
            <a:ext cx="5867400" cy="609600"/>
          </a:xfrm>
          <a:prstGeom prst="rect">
            <a:avLst/>
          </a:prstGeom>
          <a:noFill/>
          <a:ln w="9525">
            <a:noFill/>
            <a:miter lim="800000"/>
            <a:headEnd/>
            <a:tailEnd/>
          </a:ln>
          <a:effectLst/>
        </p:spPr>
        <p:txBody>
          <a:bodyPr/>
          <a:lstStyle/>
          <a:p>
            <a:pPr>
              <a:spcBef>
                <a:spcPct val="10000"/>
              </a:spcBef>
              <a:spcAft>
                <a:spcPct val="30000"/>
              </a:spcAft>
              <a:defRPr/>
            </a:pPr>
            <a:r>
              <a:rPr lang="en-US" sz="2600" dirty="0">
                <a:effectLst>
                  <a:outerShdw blurRad="38100" dist="38100" dir="2700000" algn="tl">
                    <a:srgbClr val="000000"/>
                  </a:outerShdw>
                </a:effectLst>
                <a:latin typeface="Arial" charset="0"/>
              </a:rPr>
              <a:t>Common output-layer </a:t>
            </a:r>
            <a:r>
              <a:rPr lang="en-US" sz="2600" dirty="0" smtClean="0">
                <a:effectLst>
                  <a:outerShdw blurRad="38100" dist="38100" dir="2700000" algn="tl">
                    <a:srgbClr val="000000"/>
                  </a:outerShdw>
                </a:effectLst>
                <a:latin typeface="Arial" charset="0"/>
              </a:rPr>
              <a:t>structure</a:t>
            </a:r>
            <a:r>
              <a:rPr lang="en-US" dirty="0" smtClean="0">
                <a:effectLst>
                  <a:outerShdw blurRad="38100" dist="38100" dir="2700000" algn="tl">
                    <a:srgbClr val="000000"/>
                  </a:outerShdw>
                </a:effectLst>
                <a:latin typeface="Arial" charset="0"/>
              </a:rPr>
              <a:t>:</a:t>
            </a:r>
            <a:endParaRPr lang="en-US" dirty="0">
              <a:effectLst>
                <a:outerShdw blurRad="38100" dist="38100" dir="2700000" algn="tl">
                  <a:srgbClr val="000000"/>
                </a:outerShdw>
              </a:effectLst>
              <a:latin typeface="Arial" charset="0"/>
            </a:endParaRPr>
          </a:p>
        </p:txBody>
      </p:sp>
      <p:sp>
        <p:nvSpPr>
          <p:cNvPr id="697418" name="Rectangle 74"/>
          <p:cNvSpPr>
            <a:spLocks noChangeArrowheads="1"/>
          </p:cNvSpPr>
          <p:nvPr/>
        </p:nvSpPr>
        <p:spPr bwMode="auto">
          <a:xfrm>
            <a:off x="5558480" y="2992701"/>
            <a:ext cx="4191000" cy="2209800"/>
          </a:xfrm>
          <a:prstGeom prst="rect">
            <a:avLst/>
          </a:prstGeom>
          <a:noFill/>
          <a:ln w="9525">
            <a:noFill/>
            <a:miter lim="800000"/>
            <a:headEnd/>
            <a:tailEnd/>
          </a:ln>
          <a:effectLst/>
        </p:spPr>
        <p:txBody>
          <a:bodyPr/>
          <a:lstStyle/>
          <a:p>
            <a:pPr>
              <a:spcBef>
                <a:spcPct val="10000"/>
              </a:spcBef>
              <a:spcAft>
                <a:spcPct val="30000"/>
              </a:spcAft>
              <a:defRPr/>
            </a:pPr>
            <a:r>
              <a:rPr lang="en-US" b="1" dirty="0">
                <a:effectLst>
                  <a:outerShdw blurRad="38100" dist="38100" dir="2700000" algn="tl">
                    <a:srgbClr val="000000"/>
                  </a:outerShdw>
                </a:effectLst>
                <a:latin typeface="Arial" charset="0"/>
              </a:rPr>
              <a:t>Two-dimensional</a:t>
            </a:r>
            <a:br>
              <a:rPr lang="en-US" b="1" dirty="0">
                <a:effectLst>
                  <a:outerShdw blurRad="38100" dist="38100" dir="2700000" algn="tl">
                    <a:srgbClr val="000000"/>
                  </a:outerShdw>
                </a:effectLst>
                <a:latin typeface="Arial" charset="0"/>
              </a:rPr>
            </a:br>
            <a:r>
              <a:rPr lang="en-US" dirty="0">
                <a:effectLst>
                  <a:outerShdw blurRad="38100" dist="38100" dir="2700000" algn="tl">
                    <a:srgbClr val="000000"/>
                  </a:outerShdw>
                </a:effectLst>
                <a:latin typeface="Arial" charset="0"/>
              </a:rPr>
              <a:t>(connections omitted, only neighborhood relations shown [green])</a:t>
            </a:r>
          </a:p>
        </p:txBody>
      </p:sp>
      <p:grpSp>
        <p:nvGrpSpPr>
          <p:cNvPr id="3" name="Group 2"/>
          <p:cNvGrpSpPr/>
          <p:nvPr/>
        </p:nvGrpSpPr>
        <p:grpSpPr>
          <a:xfrm>
            <a:off x="554360" y="1826704"/>
            <a:ext cx="4233664" cy="3684240"/>
            <a:chOff x="914400" y="2617440"/>
            <a:chExt cx="3200400" cy="2743200"/>
          </a:xfrm>
        </p:grpSpPr>
        <p:grpSp>
          <p:nvGrpSpPr>
            <p:cNvPr id="4" name="Group 22"/>
            <p:cNvGrpSpPr>
              <a:grpSpLocks/>
            </p:cNvGrpSpPr>
            <p:nvPr/>
          </p:nvGrpSpPr>
          <p:grpSpPr bwMode="auto">
            <a:xfrm>
              <a:off x="914400" y="2617440"/>
              <a:ext cx="3200400" cy="2590800"/>
              <a:chOff x="576" y="2016"/>
              <a:chExt cx="2016" cy="1632"/>
            </a:xfrm>
          </p:grpSpPr>
          <p:sp>
            <p:nvSpPr>
              <p:cNvPr id="697367" name="Oval 23"/>
              <p:cNvSpPr>
                <a:spLocks noChangeArrowheads="1"/>
              </p:cNvSpPr>
              <p:nvPr/>
            </p:nvSpPr>
            <p:spPr bwMode="auto">
              <a:xfrm>
                <a:off x="576" y="2016"/>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68" name="Oval 24"/>
              <p:cNvSpPr>
                <a:spLocks noChangeArrowheads="1"/>
              </p:cNvSpPr>
              <p:nvPr/>
            </p:nvSpPr>
            <p:spPr bwMode="auto">
              <a:xfrm>
                <a:off x="1037" y="2016"/>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69" name="Oval 25"/>
              <p:cNvSpPr>
                <a:spLocks noChangeArrowheads="1"/>
              </p:cNvSpPr>
              <p:nvPr/>
            </p:nvSpPr>
            <p:spPr bwMode="auto">
              <a:xfrm>
                <a:off x="1498" y="2016"/>
                <a:ext cx="172"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0" name="Oval 26"/>
              <p:cNvSpPr>
                <a:spLocks noChangeArrowheads="1"/>
              </p:cNvSpPr>
              <p:nvPr/>
            </p:nvSpPr>
            <p:spPr bwMode="auto">
              <a:xfrm>
                <a:off x="1958" y="2016"/>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1" name="Oval 27"/>
              <p:cNvSpPr>
                <a:spLocks noChangeArrowheads="1"/>
              </p:cNvSpPr>
              <p:nvPr/>
            </p:nvSpPr>
            <p:spPr bwMode="auto">
              <a:xfrm>
                <a:off x="2419" y="2016"/>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2" name="Line 28"/>
              <p:cNvSpPr>
                <a:spLocks noChangeShapeType="1"/>
              </p:cNvSpPr>
              <p:nvPr/>
            </p:nvSpPr>
            <p:spPr bwMode="auto">
              <a:xfrm>
                <a:off x="749" y="2137"/>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73" name="Line 29"/>
              <p:cNvSpPr>
                <a:spLocks noChangeShapeType="1"/>
              </p:cNvSpPr>
              <p:nvPr/>
            </p:nvSpPr>
            <p:spPr bwMode="auto">
              <a:xfrm>
                <a:off x="1210" y="2137"/>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74" name="Line 30"/>
              <p:cNvSpPr>
                <a:spLocks noChangeShapeType="1"/>
              </p:cNvSpPr>
              <p:nvPr/>
            </p:nvSpPr>
            <p:spPr bwMode="auto">
              <a:xfrm>
                <a:off x="1670" y="2137"/>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75" name="Line 31"/>
              <p:cNvSpPr>
                <a:spLocks noChangeShapeType="1"/>
              </p:cNvSpPr>
              <p:nvPr/>
            </p:nvSpPr>
            <p:spPr bwMode="auto">
              <a:xfrm>
                <a:off x="2131" y="2137"/>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76" name="Oval 32"/>
              <p:cNvSpPr>
                <a:spLocks noChangeArrowheads="1"/>
              </p:cNvSpPr>
              <p:nvPr/>
            </p:nvSpPr>
            <p:spPr bwMode="auto">
              <a:xfrm>
                <a:off x="576" y="2500"/>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7" name="Oval 33"/>
              <p:cNvSpPr>
                <a:spLocks noChangeArrowheads="1"/>
              </p:cNvSpPr>
              <p:nvPr/>
            </p:nvSpPr>
            <p:spPr bwMode="auto">
              <a:xfrm>
                <a:off x="1037" y="2500"/>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8" name="Oval 34"/>
              <p:cNvSpPr>
                <a:spLocks noChangeArrowheads="1"/>
              </p:cNvSpPr>
              <p:nvPr/>
            </p:nvSpPr>
            <p:spPr bwMode="auto">
              <a:xfrm>
                <a:off x="1498" y="2500"/>
                <a:ext cx="172"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79" name="Oval 35"/>
              <p:cNvSpPr>
                <a:spLocks noChangeArrowheads="1"/>
              </p:cNvSpPr>
              <p:nvPr/>
            </p:nvSpPr>
            <p:spPr bwMode="auto">
              <a:xfrm>
                <a:off x="1958" y="2500"/>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0" name="Oval 36"/>
              <p:cNvSpPr>
                <a:spLocks noChangeArrowheads="1"/>
              </p:cNvSpPr>
              <p:nvPr/>
            </p:nvSpPr>
            <p:spPr bwMode="auto">
              <a:xfrm>
                <a:off x="2419" y="2500"/>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1" name="Line 37"/>
              <p:cNvSpPr>
                <a:spLocks noChangeShapeType="1"/>
              </p:cNvSpPr>
              <p:nvPr/>
            </p:nvSpPr>
            <p:spPr bwMode="auto">
              <a:xfrm>
                <a:off x="749" y="2621"/>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82" name="Line 38"/>
              <p:cNvSpPr>
                <a:spLocks noChangeShapeType="1"/>
              </p:cNvSpPr>
              <p:nvPr/>
            </p:nvSpPr>
            <p:spPr bwMode="auto">
              <a:xfrm>
                <a:off x="1210" y="2621"/>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83" name="Line 39"/>
              <p:cNvSpPr>
                <a:spLocks noChangeShapeType="1"/>
              </p:cNvSpPr>
              <p:nvPr/>
            </p:nvSpPr>
            <p:spPr bwMode="auto">
              <a:xfrm>
                <a:off x="1670" y="2621"/>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84" name="Line 40"/>
              <p:cNvSpPr>
                <a:spLocks noChangeShapeType="1"/>
              </p:cNvSpPr>
              <p:nvPr/>
            </p:nvSpPr>
            <p:spPr bwMode="auto">
              <a:xfrm>
                <a:off x="2131" y="2621"/>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85" name="Oval 41"/>
              <p:cNvSpPr>
                <a:spLocks noChangeArrowheads="1"/>
              </p:cNvSpPr>
              <p:nvPr/>
            </p:nvSpPr>
            <p:spPr bwMode="auto">
              <a:xfrm>
                <a:off x="576" y="2983"/>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6" name="Oval 42"/>
              <p:cNvSpPr>
                <a:spLocks noChangeArrowheads="1"/>
              </p:cNvSpPr>
              <p:nvPr/>
            </p:nvSpPr>
            <p:spPr bwMode="auto">
              <a:xfrm>
                <a:off x="1037" y="2983"/>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7" name="Oval 43"/>
              <p:cNvSpPr>
                <a:spLocks noChangeArrowheads="1"/>
              </p:cNvSpPr>
              <p:nvPr/>
            </p:nvSpPr>
            <p:spPr bwMode="auto">
              <a:xfrm>
                <a:off x="1498" y="2983"/>
                <a:ext cx="172"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8" name="Oval 44"/>
              <p:cNvSpPr>
                <a:spLocks noChangeArrowheads="1"/>
              </p:cNvSpPr>
              <p:nvPr/>
            </p:nvSpPr>
            <p:spPr bwMode="auto">
              <a:xfrm>
                <a:off x="1958" y="2983"/>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89" name="Oval 45"/>
              <p:cNvSpPr>
                <a:spLocks noChangeArrowheads="1"/>
              </p:cNvSpPr>
              <p:nvPr/>
            </p:nvSpPr>
            <p:spPr bwMode="auto">
              <a:xfrm>
                <a:off x="2419" y="2983"/>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0" name="Line 46"/>
              <p:cNvSpPr>
                <a:spLocks noChangeShapeType="1"/>
              </p:cNvSpPr>
              <p:nvPr/>
            </p:nvSpPr>
            <p:spPr bwMode="auto">
              <a:xfrm>
                <a:off x="749" y="3104"/>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91" name="Line 47"/>
              <p:cNvSpPr>
                <a:spLocks noChangeShapeType="1"/>
              </p:cNvSpPr>
              <p:nvPr/>
            </p:nvSpPr>
            <p:spPr bwMode="auto">
              <a:xfrm>
                <a:off x="1210" y="3104"/>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92" name="Line 48"/>
              <p:cNvSpPr>
                <a:spLocks noChangeShapeType="1"/>
              </p:cNvSpPr>
              <p:nvPr/>
            </p:nvSpPr>
            <p:spPr bwMode="auto">
              <a:xfrm>
                <a:off x="1670" y="3104"/>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93" name="Line 49"/>
              <p:cNvSpPr>
                <a:spLocks noChangeShapeType="1"/>
              </p:cNvSpPr>
              <p:nvPr/>
            </p:nvSpPr>
            <p:spPr bwMode="auto">
              <a:xfrm>
                <a:off x="2131" y="3104"/>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394" name="Oval 50"/>
              <p:cNvSpPr>
                <a:spLocks noChangeArrowheads="1"/>
              </p:cNvSpPr>
              <p:nvPr/>
            </p:nvSpPr>
            <p:spPr bwMode="auto">
              <a:xfrm>
                <a:off x="576" y="3467"/>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5" name="Oval 51"/>
              <p:cNvSpPr>
                <a:spLocks noChangeArrowheads="1"/>
              </p:cNvSpPr>
              <p:nvPr/>
            </p:nvSpPr>
            <p:spPr bwMode="auto">
              <a:xfrm>
                <a:off x="1037" y="3467"/>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6" name="Oval 52"/>
              <p:cNvSpPr>
                <a:spLocks noChangeArrowheads="1"/>
              </p:cNvSpPr>
              <p:nvPr/>
            </p:nvSpPr>
            <p:spPr bwMode="auto">
              <a:xfrm>
                <a:off x="1498" y="3467"/>
                <a:ext cx="172"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7" name="Oval 53"/>
              <p:cNvSpPr>
                <a:spLocks noChangeArrowheads="1"/>
              </p:cNvSpPr>
              <p:nvPr/>
            </p:nvSpPr>
            <p:spPr bwMode="auto">
              <a:xfrm>
                <a:off x="1958" y="3467"/>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8" name="Oval 54"/>
              <p:cNvSpPr>
                <a:spLocks noChangeArrowheads="1"/>
              </p:cNvSpPr>
              <p:nvPr/>
            </p:nvSpPr>
            <p:spPr bwMode="auto">
              <a:xfrm>
                <a:off x="2419" y="3467"/>
                <a:ext cx="173" cy="181"/>
              </a:xfrm>
              <a:prstGeom prst="ellipse">
                <a:avLst/>
              </a:prstGeom>
              <a:noFill/>
              <a:ln w="9525">
                <a:solidFill>
                  <a:srgbClr val="00FFFF"/>
                </a:solidFill>
                <a:round/>
                <a:headEnd/>
                <a:tailEnd/>
              </a:ln>
              <a:effectLst/>
            </p:spPr>
            <p:txBody>
              <a:bodyPr wrap="none" anchor="ctr"/>
              <a:lstStyle/>
              <a:p>
                <a:pPr>
                  <a:defRPr/>
                </a:pPr>
                <a:endParaRPr lang="en-US">
                  <a:latin typeface="Arial" charset="0"/>
                </a:endParaRPr>
              </a:p>
            </p:txBody>
          </p:sp>
          <p:sp>
            <p:nvSpPr>
              <p:cNvPr id="697399" name="Line 55"/>
              <p:cNvSpPr>
                <a:spLocks noChangeShapeType="1"/>
              </p:cNvSpPr>
              <p:nvPr/>
            </p:nvSpPr>
            <p:spPr bwMode="auto">
              <a:xfrm>
                <a:off x="749" y="3588"/>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0" name="Line 56"/>
              <p:cNvSpPr>
                <a:spLocks noChangeShapeType="1"/>
              </p:cNvSpPr>
              <p:nvPr/>
            </p:nvSpPr>
            <p:spPr bwMode="auto">
              <a:xfrm>
                <a:off x="1210" y="3588"/>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1" name="Line 57"/>
              <p:cNvSpPr>
                <a:spLocks noChangeShapeType="1"/>
              </p:cNvSpPr>
              <p:nvPr/>
            </p:nvSpPr>
            <p:spPr bwMode="auto">
              <a:xfrm>
                <a:off x="1670" y="3588"/>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2" name="Line 58"/>
              <p:cNvSpPr>
                <a:spLocks noChangeShapeType="1"/>
              </p:cNvSpPr>
              <p:nvPr/>
            </p:nvSpPr>
            <p:spPr bwMode="auto">
              <a:xfrm>
                <a:off x="2131" y="3588"/>
                <a:ext cx="288" cy="0"/>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3" name="Line 59"/>
              <p:cNvSpPr>
                <a:spLocks noChangeShapeType="1"/>
              </p:cNvSpPr>
              <p:nvPr/>
            </p:nvSpPr>
            <p:spPr bwMode="auto">
              <a:xfrm>
                <a:off x="634" y="2197"/>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4" name="Line 60"/>
              <p:cNvSpPr>
                <a:spLocks noChangeShapeType="1"/>
              </p:cNvSpPr>
              <p:nvPr/>
            </p:nvSpPr>
            <p:spPr bwMode="auto">
              <a:xfrm>
                <a:off x="1094" y="2197"/>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5" name="Line 61"/>
              <p:cNvSpPr>
                <a:spLocks noChangeShapeType="1"/>
              </p:cNvSpPr>
              <p:nvPr/>
            </p:nvSpPr>
            <p:spPr bwMode="auto">
              <a:xfrm>
                <a:off x="1555" y="2197"/>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6" name="Line 62"/>
              <p:cNvSpPr>
                <a:spLocks noChangeShapeType="1"/>
              </p:cNvSpPr>
              <p:nvPr/>
            </p:nvSpPr>
            <p:spPr bwMode="auto">
              <a:xfrm>
                <a:off x="2016" y="2197"/>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7" name="Line 63"/>
              <p:cNvSpPr>
                <a:spLocks noChangeShapeType="1"/>
              </p:cNvSpPr>
              <p:nvPr/>
            </p:nvSpPr>
            <p:spPr bwMode="auto">
              <a:xfrm>
                <a:off x="2477" y="2197"/>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8" name="Line 64"/>
              <p:cNvSpPr>
                <a:spLocks noChangeShapeType="1"/>
              </p:cNvSpPr>
              <p:nvPr/>
            </p:nvSpPr>
            <p:spPr bwMode="auto">
              <a:xfrm>
                <a:off x="634" y="2681"/>
                <a:ext cx="0" cy="302"/>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09" name="Line 65"/>
              <p:cNvSpPr>
                <a:spLocks noChangeShapeType="1"/>
              </p:cNvSpPr>
              <p:nvPr/>
            </p:nvSpPr>
            <p:spPr bwMode="auto">
              <a:xfrm>
                <a:off x="1094" y="2681"/>
                <a:ext cx="0" cy="302"/>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0" name="Line 66"/>
              <p:cNvSpPr>
                <a:spLocks noChangeShapeType="1"/>
              </p:cNvSpPr>
              <p:nvPr/>
            </p:nvSpPr>
            <p:spPr bwMode="auto">
              <a:xfrm>
                <a:off x="1555" y="2681"/>
                <a:ext cx="0" cy="302"/>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1" name="Line 67"/>
              <p:cNvSpPr>
                <a:spLocks noChangeShapeType="1"/>
              </p:cNvSpPr>
              <p:nvPr/>
            </p:nvSpPr>
            <p:spPr bwMode="auto">
              <a:xfrm>
                <a:off x="2016" y="2681"/>
                <a:ext cx="0" cy="302"/>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2" name="Line 68"/>
              <p:cNvSpPr>
                <a:spLocks noChangeShapeType="1"/>
              </p:cNvSpPr>
              <p:nvPr/>
            </p:nvSpPr>
            <p:spPr bwMode="auto">
              <a:xfrm>
                <a:off x="2477" y="2681"/>
                <a:ext cx="0" cy="302"/>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3" name="Line 69"/>
              <p:cNvSpPr>
                <a:spLocks noChangeShapeType="1"/>
              </p:cNvSpPr>
              <p:nvPr/>
            </p:nvSpPr>
            <p:spPr bwMode="auto">
              <a:xfrm>
                <a:off x="634" y="3164"/>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4" name="Line 70"/>
              <p:cNvSpPr>
                <a:spLocks noChangeShapeType="1"/>
              </p:cNvSpPr>
              <p:nvPr/>
            </p:nvSpPr>
            <p:spPr bwMode="auto">
              <a:xfrm>
                <a:off x="1094" y="3164"/>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5" name="Line 71"/>
              <p:cNvSpPr>
                <a:spLocks noChangeShapeType="1"/>
              </p:cNvSpPr>
              <p:nvPr/>
            </p:nvSpPr>
            <p:spPr bwMode="auto">
              <a:xfrm>
                <a:off x="1555" y="3164"/>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6" name="Line 72"/>
              <p:cNvSpPr>
                <a:spLocks noChangeShapeType="1"/>
              </p:cNvSpPr>
              <p:nvPr/>
            </p:nvSpPr>
            <p:spPr bwMode="auto">
              <a:xfrm>
                <a:off x="2016" y="3164"/>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sp>
            <p:nvSpPr>
              <p:cNvPr id="697417" name="Line 73"/>
              <p:cNvSpPr>
                <a:spLocks noChangeShapeType="1"/>
              </p:cNvSpPr>
              <p:nvPr/>
            </p:nvSpPr>
            <p:spPr bwMode="auto">
              <a:xfrm>
                <a:off x="2477" y="3164"/>
                <a:ext cx="0" cy="303"/>
              </a:xfrm>
              <a:prstGeom prst="line">
                <a:avLst/>
              </a:prstGeom>
              <a:noFill/>
              <a:ln w="9525">
                <a:solidFill>
                  <a:srgbClr val="66FF33"/>
                </a:solidFill>
                <a:round/>
                <a:headEnd/>
                <a:tailEnd/>
              </a:ln>
              <a:effectLst/>
            </p:spPr>
            <p:txBody>
              <a:bodyPr/>
              <a:lstStyle/>
              <a:p>
                <a:pPr>
                  <a:defRPr/>
                </a:pPr>
                <a:endParaRPr lang="en-US">
                  <a:latin typeface="Arial" charset="0"/>
                </a:endParaRPr>
              </a:p>
            </p:txBody>
          </p:sp>
        </p:grpSp>
        <p:grpSp>
          <p:nvGrpSpPr>
            <p:cNvPr id="6" name="Group 78"/>
            <p:cNvGrpSpPr>
              <a:grpSpLocks/>
            </p:cNvGrpSpPr>
            <p:nvPr/>
          </p:nvGrpSpPr>
          <p:grpSpPr bwMode="auto">
            <a:xfrm>
              <a:off x="1524000" y="3303240"/>
              <a:ext cx="1981200" cy="2057400"/>
              <a:chOff x="960" y="2448"/>
              <a:chExt cx="1248" cy="1296"/>
            </a:xfrm>
          </p:grpSpPr>
          <p:sp>
            <p:nvSpPr>
              <p:cNvPr id="697423" name="AutoShape 79"/>
              <p:cNvSpPr>
                <a:spLocks noChangeArrowheads="1"/>
              </p:cNvSpPr>
              <p:nvPr/>
            </p:nvSpPr>
            <p:spPr bwMode="auto">
              <a:xfrm>
                <a:off x="960" y="2448"/>
                <a:ext cx="1248" cy="1296"/>
              </a:xfrm>
              <a:prstGeom prst="roundRect">
                <a:avLst>
                  <a:gd name="adj" fmla="val 16667"/>
                </a:avLst>
              </a:prstGeom>
              <a:noFill/>
              <a:ln w="28575">
                <a:solidFill>
                  <a:srgbClr val="FF3300"/>
                </a:solidFill>
                <a:round/>
                <a:headEnd/>
                <a:tailEnd/>
              </a:ln>
              <a:effectLst/>
            </p:spPr>
            <p:txBody>
              <a:bodyPr wrap="none" anchor="ctr"/>
              <a:lstStyle/>
              <a:p>
                <a:pPr>
                  <a:defRPr/>
                </a:pPr>
                <a:endParaRPr lang="en-US">
                  <a:latin typeface="Arial" charset="0"/>
                </a:endParaRPr>
              </a:p>
            </p:txBody>
          </p:sp>
          <p:sp>
            <p:nvSpPr>
              <p:cNvPr id="697424" name="Rectangle 80"/>
              <p:cNvSpPr>
                <a:spLocks noChangeArrowheads="1"/>
              </p:cNvSpPr>
              <p:nvPr/>
            </p:nvSpPr>
            <p:spPr bwMode="auto">
              <a:xfrm>
                <a:off x="1512" y="2940"/>
                <a:ext cx="192" cy="384"/>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i</a:t>
                </a:r>
              </a:p>
            </p:txBody>
          </p:sp>
        </p:grpSp>
      </p:grpSp>
      <p:grpSp>
        <p:nvGrpSpPr>
          <p:cNvPr id="7" name="Group 81"/>
          <p:cNvGrpSpPr>
            <a:grpSpLocks/>
          </p:cNvGrpSpPr>
          <p:nvPr/>
        </p:nvGrpSpPr>
        <p:grpSpPr bwMode="auto">
          <a:xfrm>
            <a:off x="4572000" y="5661248"/>
            <a:ext cx="4343400" cy="609600"/>
            <a:chOff x="3024" y="3696"/>
            <a:chExt cx="2736" cy="384"/>
          </a:xfrm>
        </p:grpSpPr>
        <p:sp>
          <p:nvSpPr>
            <p:cNvPr id="697426" name="AutoShape 82"/>
            <p:cNvSpPr>
              <a:spLocks noChangeArrowheads="1"/>
            </p:cNvSpPr>
            <p:nvPr/>
          </p:nvSpPr>
          <p:spPr bwMode="auto">
            <a:xfrm>
              <a:off x="3024" y="3696"/>
              <a:ext cx="384" cy="384"/>
            </a:xfrm>
            <a:prstGeom prst="roundRect">
              <a:avLst>
                <a:gd name="adj" fmla="val 16667"/>
              </a:avLst>
            </a:prstGeom>
            <a:noFill/>
            <a:ln w="28575">
              <a:solidFill>
                <a:srgbClr val="FF3300"/>
              </a:solidFill>
              <a:round/>
              <a:headEnd/>
              <a:tailEnd/>
            </a:ln>
            <a:effectLst/>
          </p:spPr>
          <p:txBody>
            <a:bodyPr wrap="none" anchor="ctr"/>
            <a:lstStyle/>
            <a:p>
              <a:pPr>
                <a:defRPr/>
              </a:pPr>
              <a:endParaRPr lang="en-US">
                <a:latin typeface="Arial" charset="0"/>
              </a:endParaRPr>
            </a:p>
          </p:txBody>
        </p:sp>
        <p:sp>
          <p:nvSpPr>
            <p:cNvPr id="697427" name="Rectangle 83"/>
            <p:cNvSpPr>
              <a:spLocks noChangeArrowheads="1"/>
            </p:cNvSpPr>
            <p:nvPr/>
          </p:nvSpPr>
          <p:spPr bwMode="auto">
            <a:xfrm>
              <a:off x="3456" y="3696"/>
              <a:ext cx="2304" cy="384"/>
            </a:xfrm>
            <a:prstGeom prst="rect">
              <a:avLst/>
            </a:prstGeom>
            <a:noFill/>
            <a:ln w="9525">
              <a:noFill/>
              <a:miter lim="800000"/>
              <a:headEnd/>
              <a:tailEnd/>
            </a:ln>
            <a:effectLst/>
          </p:spPr>
          <p:txBody>
            <a:bodyPr/>
            <a:lstStyle/>
            <a:p>
              <a:pPr>
                <a:spcBef>
                  <a:spcPct val="10000"/>
                </a:spcBef>
                <a:spcAft>
                  <a:spcPct val="30000"/>
                </a:spcAft>
                <a:defRPr/>
              </a:pPr>
              <a:r>
                <a:rPr lang="en-US" sz="2400">
                  <a:effectLst>
                    <a:outerShdw blurRad="38100" dist="38100" dir="2700000" algn="tl">
                      <a:srgbClr val="000000"/>
                    </a:outerShdw>
                  </a:effectLst>
                  <a:latin typeface="Arial" charset="0"/>
                </a:rPr>
                <a:t>Neighborhood of neuron i</a:t>
              </a:r>
            </a:p>
          </p:txBody>
        </p:sp>
      </p:grpSp>
    </p:spTree>
    <p:extLst>
      <p:ext uri="{BB962C8B-B14F-4D97-AF65-F5344CB8AC3E}">
        <p14:creationId xmlns:p14="http://schemas.microsoft.com/office/powerpoint/2010/main" val="390695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7347">
                                            <p:txEl>
                                              <p:pRg st="0" end="0"/>
                                            </p:txEl>
                                          </p:spTgt>
                                        </p:tgtEl>
                                        <p:attrNameLst>
                                          <p:attrName>style.visibility</p:attrName>
                                        </p:attrNameLst>
                                      </p:cBhvr>
                                      <p:to>
                                        <p:strVal val="visible"/>
                                      </p:to>
                                    </p:set>
                                    <p:anim calcmode="lin" valueType="num">
                                      <p:cBhvr additive="base">
                                        <p:cTn id="7" dur="500" fill="hold"/>
                                        <p:tgtEl>
                                          <p:spTgt spid="69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7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97418">
                                            <p:txEl>
                                              <p:pRg st="0" end="0"/>
                                            </p:txEl>
                                          </p:spTgt>
                                        </p:tgtEl>
                                        <p:attrNameLst>
                                          <p:attrName>style.visibility</p:attrName>
                                        </p:attrNameLst>
                                      </p:cBhvr>
                                      <p:to>
                                        <p:strVal val="visible"/>
                                      </p:to>
                                    </p:set>
                                    <p:anim calcmode="lin" valueType="num">
                                      <p:cBhvr additive="base">
                                        <p:cTn id="13" dur="500" fill="hold"/>
                                        <p:tgtEl>
                                          <p:spTgt spid="697418">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974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build="p" autoUpdateAnimBg="0"/>
      <p:bldP spid="697418"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026"/>
          <p:cNvSpPr>
            <a:spLocks noGrp="1" noChangeArrowheads="1"/>
          </p:cNvSpPr>
          <p:nvPr>
            <p:ph type="title"/>
          </p:nvPr>
        </p:nvSpPr>
        <p:spPr>
          <a:xfrm>
            <a:off x="143406" y="404664"/>
            <a:ext cx="8857188" cy="642934"/>
          </a:xfrm>
        </p:spPr>
        <p:txBody>
          <a:bodyPr>
            <a:noAutofit/>
          </a:bodyPr>
          <a:lstStyle/>
          <a:p>
            <a:pPr fontAlgn="base">
              <a:lnSpc>
                <a:spcPct val="90000"/>
              </a:lnSpc>
              <a:spcBef>
                <a:spcPct val="20000"/>
              </a:spcBef>
              <a:spcAft>
                <a:spcPct val="0"/>
              </a:spcAft>
              <a:buClr>
                <a:schemeClr val="accent2"/>
              </a:buClr>
              <a:buSzPct val="110000"/>
              <a:defRPr/>
            </a:pPr>
            <a:r>
              <a:rPr lang="en-US" sz="3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Presentation plan</a:t>
            </a:r>
            <a:r>
              <a:rPr lang="en-US" sz="3200" dirty="0">
                <a:effectLst>
                  <a:outerShdw blurRad="38100" dist="38100" dir="2700000" algn="tl">
                    <a:srgbClr val="000000">
                      <a:alpha val="43137"/>
                    </a:srgbClr>
                  </a:outerShdw>
                </a:effectLst>
              </a:rPr>
              <a:t/>
            </a:r>
            <a:br>
              <a:rPr lang="en-US" sz="3200" dirty="0">
                <a:effectLst>
                  <a:outerShdw blurRad="38100" dist="38100" dir="2700000" algn="tl">
                    <a:srgbClr val="000000">
                      <a:alpha val="43137"/>
                    </a:srgbClr>
                  </a:outerShdw>
                </a:effectLst>
              </a:rPr>
            </a:br>
            <a:endParaRPr lang="en-US" sz="3200"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3</a:t>
            </a:fld>
            <a:endParaRPr lang="en-US" dirty="0"/>
          </a:p>
        </p:txBody>
      </p:sp>
      <p:sp>
        <p:nvSpPr>
          <p:cNvPr id="6" name="Rectangle 1027"/>
          <p:cNvSpPr txBox="1">
            <a:spLocks noChangeArrowheads="1"/>
          </p:cNvSpPr>
          <p:nvPr/>
        </p:nvSpPr>
        <p:spPr>
          <a:xfrm>
            <a:off x="173130" y="1198637"/>
            <a:ext cx="8568952" cy="5038675"/>
          </a:xfrm>
          <a:prstGeom prst="rect">
            <a:avLst/>
          </a:prstGeom>
        </p:spPr>
        <p:txBody>
          <a:bodyPr/>
          <a:lstStyle/>
          <a:p>
            <a:pPr>
              <a:lnSpc>
                <a:spcPct val="80000"/>
              </a:lnSpc>
              <a:spcBef>
                <a:spcPct val="20000"/>
              </a:spcBef>
              <a:buClr>
                <a:srgbClr val="FFC000"/>
              </a:buClr>
              <a:buSzPct val="95000"/>
            </a:pPr>
            <a:endParaRPr lang="en-US" sz="1200" dirty="0" smtClean="0">
              <a:latin typeface="+mn-lt"/>
              <a:cs typeface="Arial" pitchFamily="34" charset="0"/>
            </a:endParaRPr>
          </a:p>
          <a:p>
            <a:pPr algn="just">
              <a:lnSpc>
                <a:spcPct val="80000"/>
              </a:lnSpc>
              <a:spcBef>
                <a:spcPct val="20000"/>
              </a:spcBef>
              <a:buClr>
                <a:srgbClr val="FFC000"/>
              </a:buClr>
              <a:buSzPct val="95000"/>
            </a:pPr>
            <a:endParaRPr lang="en-US" sz="1200" dirty="0">
              <a:latin typeface="+mn-lt"/>
              <a:cs typeface="Arial" pitchFamily="34" charset="0"/>
            </a:endParaRP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200" dirty="0" smtClean="0">
                <a:solidFill>
                  <a:srgbClr val="92D050"/>
                </a:solidFill>
                <a:latin typeface="+mn-lt"/>
                <a:cs typeface="Arial" pitchFamily="34" charset="0"/>
              </a:rPr>
              <a:t>Principle of feature maximization metric </a:t>
            </a:r>
            <a:br>
              <a:rPr lang="en-US" sz="3200" dirty="0" smtClean="0">
                <a:solidFill>
                  <a:srgbClr val="92D050"/>
                </a:solidFill>
                <a:latin typeface="+mn-lt"/>
                <a:cs typeface="Arial" pitchFamily="34" charset="0"/>
              </a:rPr>
            </a:br>
            <a:r>
              <a:rPr lang="en-US" sz="3200" dirty="0" smtClean="0">
                <a:solidFill>
                  <a:srgbClr val="92D050"/>
                </a:solidFill>
                <a:latin typeface="+mn-lt"/>
                <a:cs typeface="Arial" pitchFamily="34" charset="0"/>
              </a:rPr>
              <a:t>(F-max)</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200" dirty="0" smtClean="0">
                <a:solidFill>
                  <a:srgbClr val="92D050"/>
                </a:solidFill>
                <a:latin typeface="+mn-lt"/>
                <a:cs typeface="Arial" pitchFamily="34" charset="0"/>
              </a:rPr>
              <a:t>Exploiting F-max for complex data analysis</a:t>
            </a:r>
          </a:p>
          <a:p>
            <a:pPr marL="908050" lvl="2"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solidFill>
                  <a:srgbClr val="92D050"/>
                </a:solidFill>
                <a:latin typeface="+mn-lt"/>
                <a:cs typeface="Arial" pitchFamily="34" charset="0"/>
              </a:rPr>
              <a:t>Novel approaches based on clustering and contrast graphs</a:t>
            </a:r>
          </a:p>
          <a:p>
            <a:pPr marL="908050" lvl="2"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solidFill>
                  <a:srgbClr val="92D050"/>
                </a:solidFill>
                <a:latin typeface="+mn-lt"/>
                <a:cs typeface="Arial" pitchFamily="34" charset="0"/>
              </a:rPr>
              <a:t>Some results comparison with LDA</a:t>
            </a:r>
          </a:p>
          <a:p>
            <a:pPr marL="908050" lvl="2"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dirty="0" smtClean="0">
                <a:solidFill>
                  <a:srgbClr val="92D050"/>
                </a:solidFill>
                <a:latin typeface="+mn-lt"/>
                <a:cs typeface="Arial" pitchFamily="34" charset="0"/>
              </a:rPr>
              <a:t>Extension of feature maximization metric for community role detection</a:t>
            </a:r>
          </a:p>
          <a:p>
            <a:pPr marL="450850" lvl="1" indent="-450850" eaLnBrk="0" hangingPunct="0">
              <a:lnSpc>
                <a:spcPct val="80000"/>
              </a:lnSpc>
              <a:spcBef>
                <a:spcPct val="20000"/>
              </a:spcBef>
              <a:spcAft>
                <a:spcPts val="400"/>
              </a:spcAft>
              <a:buClr>
                <a:srgbClr val="FFC000"/>
              </a:buClr>
              <a:buSzPct val="95000"/>
              <a:buFont typeface="Wingdings" pitchFamily="2" charset="2"/>
              <a:buChar char="v"/>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200" dirty="0" smtClean="0">
                <a:solidFill>
                  <a:srgbClr val="92D050"/>
                </a:solidFill>
                <a:latin typeface="+mn-lt"/>
                <a:cs typeface="Arial" pitchFamily="34" charset="0"/>
              </a:rPr>
              <a:t>Perspectives</a:t>
            </a:r>
            <a:endParaRPr lang="en-US" sz="3200" dirty="0">
              <a:solidFill>
                <a:srgbClr val="92D050"/>
              </a:solidFill>
              <a:latin typeface="+mn-lt"/>
              <a:cs typeface="Arial" pitchFamily="34" charset="0"/>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777772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FF00"/>
                </a:solidFill>
                <a:latin typeface="Arial" panose="020B0604020202020204" pitchFamily="34" charset="0"/>
                <a:sym typeface="Symbol" panose="05050102010706020507" pitchFamily="18" charset="2"/>
              </a:defRPr>
            </a:lvl1pPr>
            <a:lvl2pPr marL="742950" indent="-285750" eaLnBrk="0" hangingPunct="0">
              <a:defRPr sz="2800">
                <a:solidFill>
                  <a:srgbClr val="FFFF00"/>
                </a:solidFill>
                <a:latin typeface="Arial" panose="020B0604020202020204" pitchFamily="34" charset="0"/>
                <a:sym typeface="Symbol" panose="05050102010706020507" pitchFamily="18" charset="2"/>
              </a:defRPr>
            </a:lvl2pPr>
            <a:lvl3pPr marL="1143000" indent="-228600" eaLnBrk="0" hangingPunct="0">
              <a:defRPr sz="2800">
                <a:solidFill>
                  <a:srgbClr val="FFFF00"/>
                </a:solidFill>
                <a:latin typeface="Arial" panose="020B0604020202020204" pitchFamily="34" charset="0"/>
                <a:sym typeface="Symbol" panose="05050102010706020507" pitchFamily="18" charset="2"/>
              </a:defRPr>
            </a:lvl3pPr>
            <a:lvl4pPr marL="1600200" indent="-228600" eaLnBrk="0" hangingPunct="0">
              <a:defRPr sz="2800">
                <a:solidFill>
                  <a:srgbClr val="FFFF00"/>
                </a:solidFill>
                <a:latin typeface="Arial" panose="020B0604020202020204" pitchFamily="34" charset="0"/>
                <a:sym typeface="Symbol" panose="05050102010706020507" pitchFamily="18" charset="2"/>
              </a:defRPr>
            </a:lvl4pPr>
            <a:lvl5pPr marL="2057400" indent="-228600" eaLnBrk="0" hangingPunct="0">
              <a:defRPr sz="2800">
                <a:solidFill>
                  <a:srgbClr val="FFFF00"/>
                </a:solidFill>
                <a:latin typeface="Arial" panose="020B0604020202020204" pitchFamily="34" charset="0"/>
                <a:sym typeface="Symbol" panose="05050102010706020507" pitchFamily="18" charset="2"/>
              </a:defRPr>
            </a:lvl5pPr>
            <a:lvl6pPr marL="25146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6pPr>
            <a:lvl7pPr marL="29718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7pPr>
            <a:lvl8pPr marL="34290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8pPr>
            <a:lvl9pPr marL="38862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9pPr>
          </a:lstStyle>
          <a:p>
            <a:pPr eaLnBrk="1" hangingPunct="1"/>
            <a:fld id="{A0E1C915-3B97-4ED9-8BBE-D9DA8C927E49}" type="slidenum">
              <a:rPr lang="en-CA" altLang="fr-FR" sz="1400">
                <a:solidFill>
                  <a:srgbClr val="00CCFF"/>
                </a:solidFill>
                <a:latin typeface="Times New Roman" panose="02020603050405020304" pitchFamily="18" charset="0"/>
              </a:rPr>
              <a:pPr eaLnBrk="1" hangingPunct="1"/>
              <a:t>30</a:t>
            </a:fld>
            <a:endParaRPr lang="en-CA" altLang="fr-FR" sz="1400">
              <a:solidFill>
                <a:srgbClr val="00CCFF"/>
              </a:solidFill>
              <a:latin typeface="Times New Roman" panose="02020603050405020304" pitchFamily="18" charset="0"/>
            </a:endParaRPr>
          </a:p>
        </p:txBody>
      </p:sp>
      <p:sp>
        <p:nvSpPr>
          <p:cNvPr id="698370" name="Rectangle 2"/>
          <p:cNvSpPr>
            <a:spLocks noGrp="1" noChangeArrowheads="1"/>
          </p:cNvSpPr>
          <p:nvPr>
            <p:ph type="title"/>
          </p:nvPr>
        </p:nvSpPr>
        <p:spPr>
          <a:xfrm>
            <a:off x="0" y="0"/>
            <a:ext cx="9144000" cy="762000"/>
          </a:xfrm>
        </p:spPr>
        <p:txBody>
          <a:bodyPr/>
          <a:lstStyle/>
          <a:p>
            <a:pPr eaLnBrk="1" hangingPunct="1">
              <a:defRPr/>
            </a:pPr>
            <a:r>
              <a:rPr lang="en-US" sz="3600" smtClean="0"/>
              <a:t>Self-Organizing Maps (Kohonen Maps)</a:t>
            </a:r>
            <a:endParaRPr lang="en-CA" sz="3600" smtClean="0"/>
          </a:p>
        </p:txBody>
      </p:sp>
      <p:sp>
        <p:nvSpPr>
          <p:cNvPr id="698371" name="Rectangle 3"/>
          <p:cNvSpPr>
            <a:spLocks noChangeArrowheads="1"/>
          </p:cNvSpPr>
          <p:nvPr/>
        </p:nvSpPr>
        <p:spPr bwMode="auto">
          <a:xfrm>
            <a:off x="228600" y="1066800"/>
            <a:ext cx="8686800" cy="2514600"/>
          </a:xfrm>
          <a:prstGeom prst="rect">
            <a:avLst/>
          </a:prstGeom>
          <a:noFill/>
          <a:ln w="9525">
            <a:noFill/>
            <a:miter lim="800000"/>
            <a:headEnd/>
            <a:tailEnd/>
          </a:ln>
          <a:effectLst/>
        </p:spPr>
        <p:txBody>
          <a:bodyPr/>
          <a:lstStyle/>
          <a:p>
            <a:pPr>
              <a:spcBef>
                <a:spcPct val="10000"/>
              </a:spcBef>
              <a:spcAft>
                <a:spcPct val="30000"/>
              </a:spcAft>
              <a:defRPr/>
            </a:pPr>
            <a:r>
              <a:rPr lang="en-US">
                <a:effectLst>
                  <a:outerShdw blurRad="38100" dist="38100" dir="2700000" algn="tl">
                    <a:srgbClr val="000000"/>
                  </a:outerShdw>
                </a:effectLst>
                <a:latin typeface="Arial" charset="0"/>
              </a:rPr>
              <a:t>A neighborhood function (i, k) indicates how closely neurons i and k in the output layer are connected to each other.</a:t>
            </a:r>
          </a:p>
          <a:p>
            <a:pPr>
              <a:spcBef>
                <a:spcPct val="10000"/>
              </a:spcBef>
              <a:spcAft>
                <a:spcPct val="30000"/>
              </a:spcAft>
              <a:defRPr/>
            </a:pPr>
            <a:r>
              <a:rPr lang="en-US">
                <a:effectLst>
                  <a:outerShdw blurRad="38100" dist="38100" dir="2700000" algn="tl">
                    <a:srgbClr val="000000"/>
                  </a:outerShdw>
                </a:effectLst>
                <a:latin typeface="Arial" charset="0"/>
              </a:rPr>
              <a:t>Usually, a Gaussian function on the distance between the two neurons in the layer is used:</a:t>
            </a:r>
          </a:p>
        </p:txBody>
      </p:sp>
      <p:grpSp>
        <p:nvGrpSpPr>
          <p:cNvPr id="2" name="Group 4"/>
          <p:cNvGrpSpPr>
            <a:grpSpLocks/>
          </p:cNvGrpSpPr>
          <p:nvPr/>
        </p:nvGrpSpPr>
        <p:grpSpPr bwMode="auto">
          <a:xfrm>
            <a:off x="1981200" y="3657600"/>
            <a:ext cx="5943600" cy="2819400"/>
            <a:chOff x="1488" y="2544"/>
            <a:chExt cx="3744" cy="1776"/>
          </a:xfrm>
        </p:grpSpPr>
        <p:sp>
          <p:nvSpPr>
            <p:cNvPr id="698373" name="Line 5"/>
            <p:cNvSpPr>
              <a:spLocks noChangeShapeType="1"/>
            </p:cNvSpPr>
            <p:nvPr/>
          </p:nvSpPr>
          <p:spPr bwMode="auto">
            <a:xfrm>
              <a:off x="1488" y="3827"/>
              <a:ext cx="2640" cy="0"/>
            </a:xfrm>
            <a:prstGeom prst="line">
              <a:avLst/>
            </a:prstGeom>
            <a:noFill/>
            <a:ln w="9525">
              <a:solidFill>
                <a:srgbClr val="FFFF00"/>
              </a:solidFill>
              <a:round/>
              <a:headEnd/>
              <a:tailEnd type="triangle" w="med" len="med"/>
            </a:ln>
            <a:effectLst/>
          </p:spPr>
          <p:txBody>
            <a:bodyPr/>
            <a:lstStyle/>
            <a:p>
              <a:pPr>
                <a:defRPr/>
              </a:pPr>
              <a:endParaRPr lang="en-US">
                <a:latin typeface="Arial" charset="0"/>
              </a:endParaRPr>
            </a:p>
          </p:txBody>
        </p:sp>
        <p:sp>
          <p:nvSpPr>
            <p:cNvPr id="698374" name="Line 6"/>
            <p:cNvSpPr>
              <a:spLocks noChangeShapeType="1"/>
            </p:cNvSpPr>
            <p:nvPr/>
          </p:nvSpPr>
          <p:spPr bwMode="auto">
            <a:xfrm flipV="1">
              <a:off x="2808" y="2677"/>
              <a:ext cx="0" cy="1307"/>
            </a:xfrm>
            <a:prstGeom prst="line">
              <a:avLst/>
            </a:prstGeom>
            <a:noFill/>
            <a:ln w="9525">
              <a:solidFill>
                <a:srgbClr val="FFFF00"/>
              </a:solidFill>
              <a:round/>
              <a:headEnd/>
              <a:tailEnd type="triangle" w="med" len="med"/>
            </a:ln>
            <a:effectLst/>
          </p:spPr>
          <p:txBody>
            <a:bodyPr/>
            <a:lstStyle/>
            <a:p>
              <a:pPr>
                <a:defRPr/>
              </a:pPr>
              <a:endParaRPr lang="en-US">
                <a:latin typeface="Arial" charset="0"/>
              </a:endParaRPr>
            </a:p>
          </p:txBody>
        </p:sp>
        <p:sp>
          <p:nvSpPr>
            <p:cNvPr id="698375" name="Freeform 7"/>
            <p:cNvSpPr>
              <a:spLocks/>
            </p:cNvSpPr>
            <p:nvPr/>
          </p:nvSpPr>
          <p:spPr bwMode="auto">
            <a:xfrm>
              <a:off x="1668" y="2886"/>
              <a:ext cx="2292" cy="929"/>
            </a:xfrm>
            <a:custGeom>
              <a:avLst/>
              <a:gdLst/>
              <a:ahLst/>
              <a:cxnLst>
                <a:cxn ang="0">
                  <a:pos x="0" y="918"/>
                </a:cxn>
                <a:cxn ang="0">
                  <a:pos x="480" y="889"/>
                </a:cxn>
                <a:cxn ang="0">
                  <a:pos x="755" y="680"/>
                </a:cxn>
                <a:cxn ang="0">
                  <a:pos x="972" y="198"/>
                </a:cxn>
                <a:cxn ang="0">
                  <a:pos x="1140" y="0"/>
                </a:cxn>
                <a:cxn ang="0">
                  <a:pos x="1308" y="198"/>
                </a:cxn>
                <a:cxn ang="0">
                  <a:pos x="1536" y="678"/>
                </a:cxn>
                <a:cxn ang="0">
                  <a:pos x="1920" y="882"/>
                </a:cxn>
                <a:cxn ang="0">
                  <a:pos x="2292" y="906"/>
                </a:cxn>
              </a:cxnLst>
              <a:rect l="0" t="0" r="r" b="b"/>
              <a:pathLst>
                <a:path w="2292" h="929">
                  <a:moveTo>
                    <a:pt x="0" y="918"/>
                  </a:moveTo>
                  <a:cubicBezTo>
                    <a:pt x="80" y="915"/>
                    <a:pt x="354" y="929"/>
                    <a:pt x="480" y="889"/>
                  </a:cubicBezTo>
                  <a:cubicBezTo>
                    <a:pt x="606" y="849"/>
                    <a:pt x="673" y="795"/>
                    <a:pt x="755" y="680"/>
                  </a:cubicBezTo>
                  <a:cubicBezTo>
                    <a:pt x="837" y="565"/>
                    <a:pt x="908" y="311"/>
                    <a:pt x="972" y="198"/>
                  </a:cubicBezTo>
                  <a:cubicBezTo>
                    <a:pt x="1036" y="85"/>
                    <a:pt x="1084" y="0"/>
                    <a:pt x="1140" y="0"/>
                  </a:cubicBezTo>
                  <a:cubicBezTo>
                    <a:pt x="1196" y="0"/>
                    <a:pt x="1242" y="85"/>
                    <a:pt x="1308" y="198"/>
                  </a:cubicBezTo>
                  <a:cubicBezTo>
                    <a:pt x="1374" y="311"/>
                    <a:pt x="1434" y="564"/>
                    <a:pt x="1536" y="678"/>
                  </a:cubicBezTo>
                  <a:cubicBezTo>
                    <a:pt x="1638" y="792"/>
                    <a:pt x="1794" y="844"/>
                    <a:pt x="1920" y="882"/>
                  </a:cubicBezTo>
                  <a:cubicBezTo>
                    <a:pt x="2046" y="920"/>
                    <a:pt x="2215" y="901"/>
                    <a:pt x="2292" y="906"/>
                  </a:cubicBezTo>
                </a:path>
              </a:pathLst>
            </a:custGeom>
            <a:noFill/>
            <a:ln w="9525">
              <a:solidFill>
                <a:srgbClr val="00FFFF"/>
              </a:solidFill>
              <a:round/>
              <a:headEnd/>
              <a:tailEnd/>
            </a:ln>
            <a:effectLst/>
          </p:spPr>
          <p:txBody>
            <a:bodyPr/>
            <a:lstStyle/>
            <a:p>
              <a:pPr>
                <a:defRPr/>
              </a:pPr>
              <a:endParaRPr lang="en-US">
                <a:latin typeface="Arial" charset="0"/>
              </a:endParaRPr>
            </a:p>
          </p:txBody>
        </p:sp>
        <p:sp>
          <p:nvSpPr>
            <p:cNvPr id="7177" name="Text Box 8"/>
            <p:cNvSpPr txBox="1">
              <a:spLocks noChangeArrowheads="1"/>
            </p:cNvSpPr>
            <p:nvPr/>
          </p:nvSpPr>
          <p:spPr bwMode="auto">
            <a:xfrm>
              <a:off x="2852" y="2544"/>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FF00"/>
                  </a:solidFill>
                  <a:latin typeface="Arial" panose="020B0604020202020204" pitchFamily="34" charset="0"/>
                  <a:sym typeface="Symbol" panose="05050102010706020507" pitchFamily="18" charset="2"/>
                </a:defRPr>
              </a:lvl1pPr>
              <a:lvl2pPr marL="742950" indent="-285750" eaLnBrk="0" hangingPunct="0">
                <a:defRPr sz="2800">
                  <a:solidFill>
                    <a:srgbClr val="FFFF00"/>
                  </a:solidFill>
                  <a:latin typeface="Arial" panose="020B0604020202020204" pitchFamily="34" charset="0"/>
                  <a:sym typeface="Symbol" panose="05050102010706020507" pitchFamily="18" charset="2"/>
                </a:defRPr>
              </a:lvl2pPr>
              <a:lvl3pPr marL="1143000" indent="-228600" eaLnBrk="0" hangingPunct="0">
                <a:defRPr sz="2800">
                  <a:solidFill>
                    <a:srgbClr val="FFFF00"/>
                  </a:solidFill>
                  <a:latin typeface="Arial" panose="020B0604020202020204" pitchFamily="34" charset="0"/>
                  <a:sym typeface="Symbol" panose="05050102010706020507" pitchFamily="18" charset="2"/>
                </a:defRPr>
              </a:lvl3pPr>
              <a:lvl4pPr marL="1600200" indent="-228600" eaLnBrk="0" hangingPunct="0">
                <a:defRPr sz="2800">
                  <a:solidFill>
                    <a:srgbClr val="FFFF00"/>
                  </a:solidFill>
                  <a:latin typeface="Arial" panose="020B0604020202020204" pitchFamily="34" charset="0"/>
                  <a:sym typeface="Symbol" panose="05050102010706020507" pitchFamily="18" charset="2"/>
                </a:defRPr>
              </a:lvl4pPr>
              <a:lvl5pPr marL="2057400" indent="-228600" eaLnBrk="0" hangingPunct="0">
                <a:defRPr sz="2800">
                  <a:solidFill>
                    <a:srgbClr val="FFFF00"/>
                  </a:solidFill>
                  <a:latin typeface="Arial" panose="020B0604020202020204" pitchFamily="34" charset="0"/>
                  <a:sym typeface="Symbol" panose="05050102010706020507" pitchFamily="18" charset="2"/>
                </a:defRPr>
              </a:lvl5pPr>
              <a:lvl6pPr marL="25146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6pPr>
              <a:lvl7pPr marL="29718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7pPr>
              <a:lvl8pPr marL="34290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8pPr>
              <a:lvl9pPr marL="38862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9pPr>
            </a:lstStyle>
            <a:p>
              <a:pPr eaLnBrk="1" hangingPunct="1">
                <a:spcBef>
                  <a:spcPct val="0"/>
                </a:spcBef>
              </a:pPr>
              <a:r>
                <a:rPr lang="de-DE" altLang="fr-FR" sz="2400">
                  <a:effectLst/>
                  <a:latin typeface="Times New Roman" panose="02020603050405020304" pitchFamily="18" charset="0"/>
                </a:rPr>
                <a:t></a:t>
              </a:r>
            </a:p>
          </p:txBody>
        </p:sp>
        <p:sp>
          <p:nvSpPr>
            <p:cNvPr id="7178" name="Text Box 9"/>
            <p:cNvSpPr txBox="1">
              <a:spLocks noChangeArrowheads="1"/>
            </p:cNvSpPr>
            <p:nvPr/>
          </p:nvSpPr>
          <p:spPr bwMode="auto">
            <a:xfrm>
              <a:off x="2352" y="4032"/>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Arial" panose="020B0604020202020204" pitchFamily="34" charset="0"/>
                  <a:sym typeface="Symbol" panose="05050102010706020507" pitchFamily="18" charset="2"/>
                </a:defRPr>
              </a:lvl1pPr>
              <a:lvl2pPr marL="742950" indent="-285750" eaLnBrk="0" hangingPunct="0">
                <a:defRPr sz="2800">
                  <a:solidFill>
                    <a:srgbClr val="FFFF00"/>
                  </a:solidFill>
                  <a:latin typeface="Arial" panose="020B0604020202020204" pitchFamily="34" charset="0"/>
                  <a:sym typeface="Symbol" panose="05050102010706020507" pitchFamily="18" charset="2"/>
                </a:defRPr>
              </a:lvl2pPr>
              <a:lvl3pPr marL="1143000" indent="-228600" eaLnBrk="0" hangingPunct="0">
                <a:defRPr sz="2800">
                  <a:solidFill>
                    <a:srgbClr val="FFFF00"/>
                  </a:solidFill>
                  <a:latin typeface="Arial" panose="020B0604020202020204" pitchFamily="34" charset="0"/>
                  <a:sym typeface="Symbol" panose="05050102010706020507" pitchFamily="18" charset="2"/>
                </a:defRPr>
              </a:lvl3pPr>
              <a:lvl4pPr marL="1600200" indent="-228600" eaLnBrk="0" hangingPunct="0">
                <a:defRPr sz="2800">
                  <a:solidFill>
                    <a:srgbClr val="FFFF00"/>
                  </a:solidFill>
                  <a:latin typeface="Arial" panose="020B0604020202020204" pitchFamily="34" charset="0"/>
                  <a:sym typeface="Symbol" panose="05050102010706020507" pitchFamily="18" charset="2"/>
                </a:defRPr>
              </a:lvl4pPr>
              <a:lvl5pPr marL="2057400" indent="-228600" eaLnBrk="0" hangingPunct="0">
                <a:defRPr sz="2800">
                  <a:solidFill>
                    <a:srgbClr val="FFFF00"/>
                  </a:solidFill>
                  <a:latin typeface="Arial" panose="020B0604020202020204" pitchFamily="34" charset="0"/>
                  <a:sym typeface="Symbol" panose="05050102010706020507" pitchFamily="18" charset="2"/>
                </a:defRPr>
              </a:lvl5pPr>
              <a:lvl6pPr marL="25146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6pPr>
              <a:lvl7pPr marL="29718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7pPr>
              <a:lvl8pPr marL="34290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8pPr>
              <a:lvl9pPr marL="38862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9pPr>
            </a:lstStyle>
            <a:p>
              <a:pPr eaLnBrk="1" hangingPunct="1">
                <a:spcBef>
                  <a:spcPct val="0"/>
                </a:spcBef>
              </a:pPr>
              <a:r>
                <a:rPr lang="de-DE" altLang="fr-FR" sz="2400">
                  <a:effectLst/>
                  <a:latin typeface="Times New Roman" panose="02020603050405020304" pitchFamily="18" charset="0"/>
                </a:rPr>
                <a:t>position of i</a:t>
              </a:r>
            </a:p>
          </p:txBody>
        </p:sp>
        <p:sp>
          <p:nvSpPr>
            <p:cNvPr id="7179" name="Text Box 10"/>
            <p:cNvSpPr txBox="1">
              <a:spLocks noChangeArrowheads="1"/>
            </p:cNvSpPr>
            <p:nvPr/>
          </p:nvSpPr>
          <p:spPr bwMode="auto">
            <a:xfrm>
              <a:off x="3888" y="3888"/>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FFFF00"/>
                  </a:solidFill>
                  <a:latin typeface="Arial" panose="020B0604020202020204" pitchFamily="34" charset="0"/>
                  <a:sym typeface="Symbol" panose="05050102010706020507" pitchFamily="18" charset="2"/>
                </a:defRPr>
              </a:lvl1pPr>
              <a:lvl2pPr marL="742950" indent="-285750" eaLnBrk="0" hangingPunct="0">
                <a:defRPr sz="2800">
                  <a:solidFill>
                    <a:srgbClr val="FFFF00"/>
                  </a:solidFill>
                  <a:latin typeface="Arial" panose="020B0604020202020204" pitchFamily="34" charset="0"/>
                  <a:sym typeface="Symbol" panose="05050102010706020507" pitchFamily="18" charset="2"/>
                </a:defRPr>
              </a:lvl2pPr>
              <a:lvl3pPr marL="1143000" indent="-228600" eaLnBrk="0" hangingPunct="0">
                <a:defRPr sz="2800">
                  <a:solidFill>
                    <a:srgbClr val="FFFF00"/>
                  </a:solidFill>
                  <a:latin typeface="Arial" panose="020B0604020202020204" pitchFamily="34" charset="0"/>
                  <a:sym typeface="Symbol" panose="05050102010706020507" pitchFamily="18" charset="2"/>
                </a:defRPr>
              </a:lvl3pPr>
              <a:lvl4pPr marL="1600200" indent="-228600" eaLnBrk="0" hangingPunct="0">
                <a:defRPr sz="2800">
                  <a:solidFill>
                    <a:srgbClr val="FFFF00"/>
                  </a:solidFill>
                  <a:latin typeface="Arial" panose="020B0604020202020204" pitchFamily="34" charset="0"/>
                  <a:sym typeface="Symbol" panose="05050102010706020507" pitchFamily="18" charset="2"/>
                </a:defRPr>
              </a:lvl4pPr>
              <a:lvl5pPr marL="2057400" indent="-228600" eaLnBrk="0" hangingPunct="0">
                <a:defRPr sz="2800">
                  <a:solidFill>
                    <a:srgbClr val="FFFF00"/>
                  </a:solidFill>
                  <a:latin typeface="Arial" panose="020B0604020202020204" pitchFamily="34" charset="0"/>
                  <a:sym typeface="Symbol" panose="05050102010706020507" pitchFamily="18" charset="2"/>
                </a:defRPr>
              </a:lvl5pPr>
              <a:lvl6pPr marL="25146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6pPr>
              <a:lvl7pPr marL="29718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7pPr>
              <a:lvl8pPr marL="34290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8pPr>
              <a:lvl9pPr marL="3886200" indent="-228600" eaLnBrk="0" fontAlgn="base" hangingPunct="0">
                <a:spcBef>
                  <a:spcPct val="20000"/>
                </a:spcBef>
                <a:spcAft>
                  <a:spcPct val="0"/>
                </a:spcAft>
                <a:defRPr sz="2800">
                  <a:solidFill>
                    <a:srgbClr val="FFFF00"/>
                  </a:solidFill>
                  <a:latin typeface="Arial" panose="020B0604020202020204" pitchFamily="34" charset="0"/>
                  <a:sym typeface="Symbol" panose="05050102010706020507" pitchFamily="18" charset="2"/>
                </a:defRPr>
              </a:lvl9pPr>
            </a:lstStyle>
            <a:p>
              <a:pPr eaLnBrk="1" hangingPunct="1">
                <a:spcBef>
                  <a:spcPct val="0"/>
                </a:spcBef>
              </a:pPr>
              <a:r>
                <a:rPr lang="de-DE" altLang="fr-FR" sz="2400">
                  <a:effectLst/>
                  <a:latin typeface="Times New Roman" panose="02020603050405020304" pitchFamily="18" charset="0"/>
                </a:rPr>
                <a:t>position of k</a:t>
              </a:r>
            </a:p>
          </p:txBody>
        </p:sp>
      </p:grpSp>
    </p:spTree>
    <p:extLst>
      <p:ext uri="{BB962C8B-B14F-4D97-AF65-F5344CB8AC3E}">
        <p14:creationId xmlns:p14="http://schemas.microsoft.com/office/powerpoint/2010/main" val="1108449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8371">
                                            <p:txEl>
                                              <p:pRg st="0" end="0"/>
                                            </p:txEl>
                                          </p:spTgt>
                                        </p:tgtEl>
                                        <p:attrNameLst>
                                          <p:attrName>style.visibility</p:attrName>
                                        </p:attrNameLst>
                                      </p:cBhvr>
                                      <p:to>
                                        <p:strVal val="visible"/>
                                      </p:to>
                                    </p:set>
                                    <p:anim calcmode="lin" valueType="num">
                                      <p:cBhvr additive="base">
                                        <p:cTn id="7" dur="500" fill="hold"/>
                                        <p:tgtEl>
                                          <p:spTgt spid="69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8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8371">
                                            <p:txEl>
                                              <p:pRg st="1" end="1"/>
                                            </p:txEl>
                                          </p:spTgt>
                                        </p:tgtEl>
                                        <p:attrNameLst>
                                          <p:attrName>style.visibility</p:attrName>
                                        </p:attrNameLst>
                                      </p:cBhvr>
                                      <p:to>
                                        <p:strVal val="visible"/>
                                      </p:to>
                                    </p:set>
                                    <p:anim calcmode="lin" valueType="num">
                                      <p:cBhvr additive="base">
                                        <p:cTn id="13" dur="500" fill="hold"/>
                                        <p:tgtEl>
                                          <p:spTgt spid="698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7"/>
          <p:cNvSpPr>
            <a:spLocks noGrp="1"/>
          </p:cNvSpPr>
          <p:nvPr>
            <p:ph type="sldNum" sz="quarter" idx="12"/>
          </p:nvPr>
        </p:nvSpPr>
        <p:spPr/>
        <p:txBody>
          <a:bodyPr/>
          <a:lstStyle/>
          <a:p>
            <a:fld id="{03DEBAAF-71D2-4752-9059-14FF44622036}" type="slidenum">
              <a:rPr lang="en-US"/>
              <a:pPr/>
              <a:t>31</a:t>
            </a:fld>
            <a:endParaRPr lang="en-US"/>
          </a:p>
        </p:txBody>
      </p:sp>
      <p:sp>
        <p:nvSpPr>
          <p:cNvPr id="368642" name="Rectangle 2"/>
          <p:cNvSpPr>
            <a:spLocks noGrp="1" noChangeArrowheads="1"/>
          </p:cNvSpPr>
          <p:nvPr>
            <p:ph type="title"/>
          </p:nvPr>
        </p:nvSpPr>
        <p:spPr>
          <a:xfrm>
            <a:off x="685800" y="115888"/>
            <a:ext cx="7772400" cy="792162"/>
          </a:xfrm>
        </p:spPr>
        <p:txBody>
          <a:bodyPr/>
          <a:lstStyle/>
          <a:p>
            <a:r>
              <a:rPr lang="en-US" sz="2800">
                <a:latin typeface="Arial" charset="0"/>
              </a:rPr>
              <a:t>Unsupervised neural methods</a:t>
            </a:r>
          </a:p>
        </p:txBody>
      </p:sp>
      <p:sp>
        <p:nvSpPr>
          <p:cNvPr id="368643" name="Rectangle 3"/>
          <p:cNvSpPr>
            <a:spLocks noGrp="1" noChangeArrowheads="1"/>
          </p:cNvSpPr>
          <p:nvPr>
            <p:ph type="body" sz="half" idx="1"/>
          </p:nvPr>
        </p:nvSpPr>
        <p:spPr>
          <a:xfrm>
            <a:off x="323850" y="1268413"/>
            <a:ext cx="4171950" cy="5329237"/>
          </a:xfrm>
        </p:spPr>
        <p:txBody>
          <a:bodyPr/>
          <a:lstStyle/>
          <a:p>
            <a:pPr>
              <a:lnSpc>
                <a:spcPct val="90000"/>
              </a:lnSpc>
              <a:buFont typeface="Wingdings" pitchFamily="2" charset="2"/>
              <a:buChar char="Ø"/>
            </a:pPr>
            <a:r>
              <a:rPr lang="en-US" sz="2000">
                <a:solidFill>
                  <a:schemeClr val="accent2"/>
                </a:solidFill>
                <a:latin typeface="Arial" charset="0"/>
              </a:rPr>
              <a:t>Kohonen’s self organizing maps (SOM)</a:t>
            </a:r>
            <a:r>
              <a:rPr lang="en-US" sz="2000">
                <a:latin typeface="Arial" charset="0"/>
              </a:rPr>
              <a:t> </a:t>
            </a:r>
            <a:br>
              <a:rPr lang="en-US" sz="2000">
                <a:latin typeface="Arial" charset="0"/>
              </a:rPr>
            </a:br>
            <a:r>
              <a:rPr lang="en-US" sz="2000">
                <a:latin typeface="Arial" charset="0"/>
              </a:rPr>
              <a:t>fixed topographic structure (grid of neurons)</a:t>
            </a:r>
          </a:p>
          <a:p>
            <a:pPr>
              <a:lnSpc>
                <a:spcPct val="90000"/>
              </a:lnSpc>
              <a:buFont typeface="Wingdings" pitchFamily="2" charset="2"/>
              <a:buChar char="Ø"/>
            </a:pPr>
            <a:endParaRPr lang="en-US" sz="2000">
              <a:latin typeface="Arial" charset="0"/>
            </a:endParaRPr>
          </a:p>
          <a:p>
            <a:pPr>
              <a:lnSpc>
                <a:spcPct val="90000"/>
              </a:lnSpc>
              <a:buFont typeface="Wingdings" pitchFamily="2" charset="2"/>
              <a:buChar char="Ø"/>
            </a:pPr>
            <a:endParaRPr lang="en-US" sz="2000">
              <a:latin typeface="Arial" charset="0"/>
            </a:endParaRPr>
          </a:p>
          <a:p>
            <a:pPr>
              <a:lnSpc>
                <a:spcPct val="90000"/>
              </a:lnSpc>
              <a:buFont typeface="Wingdings" pitchFamily="2" charset="2"/>
              <a:buChar char="Ø"/>
            </a:pPr>
            <a:r>
              <a:rPr lang="en-US" sz="2000">
                <a:solidFill>
                  <a:schemeClr val="accent2"/>
                </a:solidFill>
                <a:latin typeface="Arial" charset="0"/>
              </a:rPr>
              <a:t>Neural Gas (NG)</a:t>
            </a:r>
            <a:br>
              <a:rPr lang="en-US" sz="2000">
                <a:solidFill>
                  <a:schemeClr val="accent2"/>
                </a:solidFill>
                <a:latin typeface="Arial" charset="0"/>
              </a:rPr>
            </a:br>
            <a:r>
              <a:rPr lang="en-US" sz="2000">
                <a:latin typeface="Arial" charset="0"/>
              </a:rPr>
              <a:t>codebook vectors (neurons) adapted without any fixed topologic arrangement</a:t>
            </a:r>
          </a:p>
          <a:p>
            <a:pPr>
              <a:lnSpc>
                <a:spcPct val="90000"/>
              </a:lnSpc>
              <a:buFont typeface="Wingdings" pitchFamily="2" charset="2"/>
              <a:buChar char="Ø"/>
            </a:pPr>
            <a:endParaRPr lang="en-US" sz="2000">
              <a:latin typeface="Arial" charset="0"/>
            </a:endParaRPr>
          </a:p>
          <a:p>
            <a:pPr>
              <a:lnSpc>
                <a:spcPct val="90000"/>
              </a:lnSpc>
              <a:buFont typeface="Wingdings" pitchFamily="2" charset="2"/>
              <a:buChar char="Ø"/>
            </a:pPr>
            <a:endParaRPr lang="en-US" sz="2000">
              <a:latin typeface="Arial" charset="0"/>
            </a:endParaRPr>
          </a:p>
          <a:p>
            <a:pPr>
              <a:lnSpc>
                <a:spcPct val="90000"/>
              </a:lnSpc>
              <a:buFont typeface="Wingdings" pitchFamily="2" charset="2"/>
              <a:buChar char="Ø"/>
            </a:pPr>
            <a:r>
              <a:rPr lang="en-US" sz="2000">
                <a:solidFill>
                  <a:schemeClr val="accent2"/>
                </a:solidFill>
                <a:latin typeface="Arial" charset="0"/>
              </a:rPr>
              <a:t>Growing Neural Gas (GNG)</a:t>
            </a:r>
            <a:r>
              <a:rPr lang="en-US" sz="2000">
                <a:latin typeface="Arial" charset="0"/>
              </a:rPr>
              <a:t/>
            </a:r>
            <a:br>
              <a:rPr lang="en-US" sz="2000">
                <a:latin typeface="Arial" charset="0"/>
              </a:rPr>
            </a:br>
            <a:r>
              <a:rPr lang="en-US" sz="2000">
                <a:latin typeface="Arial" charset="0"/>
              </a:rPr>
              <a:t>number of neurons changing periodically</a:t>
            </a:r>
          </a:p>
          <a:p>
            <a:pPr>
              <a:lnSpc>
                <a:spcPct val="90000"/>
              </a:lnSpc>
              <a:buFont typeface="Wingdings" pitchFamily="2" charset="2"/>
              <a:buChar char="Ø"/>
            </a:pPr>
            <a:endParaRPr lang="en-US" sz="2000">
              <a:latin typeface="Arial" charset="0"/>
            </a:endParaRPr>
          </a:p>
          <a:p>
            <a:pPr>
              <a:lnSpc>
                <a:spcPct val="90000"/>
              </a:lnSpc>
              <a:buFont typeface="Wingdings" pitchFamily="2" charset="2"/>
              <a:buChar char="Ø"/>
            </a:pPr>
            <a:r>
              <a:rPr lang="en-US" sz="2000">
                <a:solidFill>
                  <a:schemeClr val="accent2"/>
                </a:solidFill>
                <a:latin typeface="Arial" charset="0"/>
              </a:rPr>
              <a:t>…</a:t>
            </a:r>
          </a:p>
        </p:txBody>
      </p:sp>
      <p:pic>
        <p:nvPicPr>
          <p:cNvPr id="368644" name="Picture 4" descr="DemoSOM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30775" y="1196975"/>
            <a:ext cx="1512888" cy="1490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48" name="Picture 8" descr="DemoN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75" y="2995613"/>
            <a:ext cx="1509713" cy="1512887"/>
          </a:xfrm>
          <a:prstGeom prst="rect">
            <a:avLst/>
          </a:prstGeom>
          <a:noFill/>
          <a:extLst>
            <a:ext uri="{909E8E84-426E-40DD-AFC4-6F175D3DCCD1}">
              <a14:hiddenFill xmlns:a14="http://schemas.microsoft.com/office/drawing/2010/main">
                <a:solidFill>
                  <a:srgbClr val="FFFFFF"/>
                </a:solidFill>
              </a14:hiddenFill>
            </a:ext>
          </a:extLst>
        </p:spPr>
      </p:pic>
      <p:pic>
        <p:nvPicPr>
          <p:cNvPr id="368650" name="Picture 10" descr="DemoGN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4814888"/>
            <a:ext cx="1654175" cy="1568450"/>
          </a:xfrm>
          <a:prstGeom prst="rect">
            <a:avLst/>
          </a:prstGeom>
          <a:noFill/>
          <a:extLst>
            <a:ext uri="{909E8E84-426E-40DD-AFC4-6F175D3DCCD1}">
              <a14:hiddenFill xmlns:a14="http://schemas.microsoft.com/office/drawing/2010/main">
                <a:solidFill>
                  <a:srgbClr val="FFFFFF"/>
                </a:solidFill>
              </a14:hiddenFill>
            </a:ext>
          </a:extLst>
        </p:spPr>
      </p:pic>
      <p:pic>
        <p:nvPicPr>
          <p:cNvPr id="368651" name="Picture 11" descr="DemoGNG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4816475"/>
            <a:ext cx="1511300" cy="1493838"/>
          </a:xfrm>
          <a:prstGeom prst="rect">
            <a:avLst/>
          </a:prstGeom>
          <a:noFill/>
          <a:extLst>
            <a:ext uri="{909E8E84-426E-40DD-AFC4-6F175D3DCCD1}">
              <a14:hiddenFill xmlns:a14="http://schemas.microsoft.com/office/drawing/2010/main">
                <a:solidFill>
                  <a:srgbClr val="FFFFFF"/>
                </a:solidFill>
              </a14:hiddenFill>
            </a:ext>
          </a:extLst>
        </p:spPr>
      </p:pic>
      <p:grpSp>
        <p:nvGrpSpPr>
          <p:cNvPr id="368655" name="Group 15"/>
          <p:cNvGrpSpPr>
            <a:grpSpLocks/>
          </p:cNvGrpSpPr>
          <p:nvPr/>
        </p:nvGrpSpPr>
        <p:grpSpPr bwMode="auto">
          <a:xfrm>
            <a:off x="6516688" y="1125538"/>
            <a:ext cx="2303462" cy="1489075"/>
            <a:chOff x="4105" y="709"/>
            <a:chExt cx="1451" cy="938"/>
          </a:xfrm>
        </p:grpSpPr>
        <p:pic>
          <p:nvPicPr>
            <p:cNvPr id="368646" name="Picture 6" descr="DemoSOM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4" y="709"/>
              <a:ext cx="952" cy="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52" name="Line 12"/>
            <p:cNvSpPr>
              <a:spLocks noChangeShapeType="1"/>
            </p:cNvSpPr>
            <p:nvPr/>
          </p:nvSpPr>
          <p:spPr bwMode="auto">
            <a:xfrm>
              <a:off x="4105" y="1162"/>
              <a:ext cx="45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368656" name="Group 16"/>
          <p:cNvGrpSpPr>
            <a:grpSpLocks/>
          </p:cNvGrpSpPr>
          <p:nvPr/>
        </p:nvGrpSpPr>
        <p:grpSpPr bwMode="auto">
          <a:xfrm>
            <a:off x="6516688" y="2995613"/>
            <a:ext cx="2303462" cy="1512887"/>
            <a:chOff x="4105" y="1887"/>
            <a:chExt cx="1451" cy="953"/>
          </a:xfrm>
        </p:grpSpPr>
        <p:pic>
          <p:nvPicPr>
            <p:cNvPr id="368649" name="Picture 9" descr="DemoNG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9" y="1887"/>
              <a:ext cx="947" cy="953"/>
            </a:xfrm>
            <a:prstGeom prst="rect">
              <a:avLst/>
            </a:prstGeom>
            <a:noFill/>
            <a:extLst>
              <a:ext uri="{909E8E84-426E-40DD-AFC4-6F175D3DCCD1}">
                <a14:hiddenFill xmlns:a14="http://schemas.microsoft.com/office/drawing/2010/main">
                  <a:solidFill>
                    <a:srgbClr val="FFFFFF"/>
                  </a:solidFill>
                </a14:hiddenFill>
              </a:ext>
            </a:extLst>
          </p:spPr>
        </p:pic>
        <p:sp>
          <p:nvSpPr>
            <p:cNvPr id="368653" name="Line 13"/>
            <p:cNvSpPr>
              <a:spLocks noChangeShapeType="1"/>
            </p:cNvSpPr>
            <p:nvPr/>
          </p:nvSpPr>
          <p:spPr bwMode="auto">
            <a:xfrm>
              <a:off x="4105" y="2341"/>
              <a:ext cx="45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368654" name="Line 14"/>
          <p:cNvSpPr>
            <a:spLocks noChangeShapeType="1"/>
          </p:cNvSpPr>
          <p:nvPr/>
        </p:nvSpPr>
        <p:spPr bwMode="auto">
          <a:xfrm>
            <a:off x="6516688" y="5589588"/>
            <a:ext cx="71913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3519583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368655"/>
                                        </p:tgtEl>
                                        <p:attrNameLst>
                                          <p:attrName>style.visibility</p:attrName>
                                        </p:attrNameLst>
                                      </p:cBhvr>
                                      <p:to>
                                        <p:strVal val="visible"/>
                                      </p:to>
                                    </p:set>
                                    <p:animEffect transition="in" filter="strips(upRight)">
                                      <p:cBhvr>
                                        <p:cTn id="7" dur="500"/>
                                        <p:tgtEl>
                                          <p:spTgt spid="368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368656"/>
                                        </p:tgtEl>
                                        <p:attrNameLst>
                                          <p:attrName>style.visibility</p:attrName>
                                        </p:attrNameLst>
                                      </p:cBhvr>
                                      <p:to>
                                        <p:strVal val="visible"/>
                                      </p:to>
                                    </p:set>
                                    <p:animEffect transition="in" filter="strips(upRight)">
                                      <p:cBhvr>
                                        <p:cTn id="12" dur="500"/>
                                        <p:tgtEl>
                                          <p:spTgt spid="3686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68654"/>
                                        </p:tgtEl>
                                        <p:attrNameLst>
                                          <p:attrName>style.visibility</p:attrName>
                                        </p:attrNameLst>
                                      </p:cBhvr>
                                      <p:to>
                                        <p:strVal val="visible"/>
                                      </p:to>
                                    </p:set>
                                    <p:animEffect transition="in" filter="strips(upRight)">
                                      <p:cBhvr>
                                        <p:cTn id="17" dur="500"/>
                                        <p:tgtEl>
                                          <p:spTgt spid="368654"/>
                                        </p:tgtEl>
                                      </p:cBhvr>
                                    </p:animEffect>
                                  </p:childTnLst>
                                </p:cTn>
                              </p:par>
                              <p:par>
                                <p:cTn id="18" presetID="18" presetClass="entr" presetSubtype="3" fill="hold" nodeType="withEffect">
                                  <p:stCondLst>
                                    <p:cond delay="0"/>
                                  </p:stCondLst>
                                  <p:childTnLst>
                                    <p:set>
                                      <p:cBhvr>
                                        <p:cTn id="19" dur="1" fill="hold">
                                          <p:stCondLst>
                                            <p:cond delay="0"/>
                                          </p:stCondLst>
                                        </p:cTn>
                                        <p:tgtEl>
                                          <p:spTgt spid="368651"/>
                                        </p:tgtEl>
                                        <p:attrNameLst>
                                          <p:attrName>style.visibility</p:attrName>
                                        </p:attrNameLst>
                                      </p:cBhvr>
                                      <p:to>
                                        <p:strVal val="visible"/>
                                      </p:to>
                                    </p:set>
                                    <p:animEffect transition="in" filter="strips(upRight)">
                                      <p:cBhvr>
                                        <p:cTn id="20" dur="500"/>
                                        <p:tgtEl>
                                          <p:spTgt spid="368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2" name="Ellipse 11"/>
          <p:cNvSpPr/>
          <p:nvPr/>
        </p:nvSpPr>
        <p:spPr>
          <a:xfrm>
            <a:off x="10001288" y="1643050"/>
            <a:ext cx="285752" cy="28575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4774625" y="2264557"/>
            <a:ext cx="264970" cy="271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1330014" y="3757612"/>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1759941" y="4257678"/>
            <a:ext cx="264970" cy="271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6629415" y="2807486"/>
            <a:ext cx="264970" cy="271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2124924" y="3486147"/>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1197529" y="4843469"/>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4642140" y="1857361"/>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4244684" y="2807486"/>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6629415" y="3621879"/>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5569535" y="1857361"/>
            <a:ext cx="2384730" cy="230744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3774119" y="1243182"/>
            <a:ext cx="2384730" cy="230744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667589" y="3214683"/>
            <a:ext cx="2384730" cy="230744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4642140" y="4436273"/>
            <a:ext cx="2384730" cy="230744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5668249" y="5457836"/>
            <a:ext cx="264970" cy="27146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avec flèche 27"/>
          <p:cNvCxnSpPr>
            <a:stCxn id="27" idx="7"/>
            <a:endCxn id="17" idx="3"/>
          </p:cNvCxnSpPr>
          <p:nvPr/>
        </p:nvCxnSpPr>
        <p:spPr>
          <a:xfrm rot="5400000" flipH="1" flipV="1">
            <a:off x="5052119" y="3881491"/>
            <a:ext cx="2458396" cy="77380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27" idx="1"/>
            <a:endCxn id="13" idx="4"/>
          </p:cNvCxnSpPr>
          <p:nvPr/>
        </p:nvCxnSpPr>
        <p:spPr>
          <a:xfrm rot="16200000" flipV="1">
            <a:off x="3826297" y="3616834"/>
            <a:ext cx="2961570" cy="799943"/>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endCxn id="25" idx="6"/>
          </p:cNvCxnSpPr>
          <p:nvPr/>
        </p:nvCxnSpPr>
        <p:spPr>
          <a:xfrm flipV="1">
            <a:off x="2024911" y="4368407"/>
            <a:ext cx="1027408" cy="17859"/>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2310663" y="4029076"/>
            <a:ext cx="428628" cy="338554"/>
          </a:xfrm>
          <a:prstGeom prst="rect">
            <a:avLst/>
          </a:prstGeom>
          <a:noFill/>
        </p:spPr>
        <p:txBody>
          <a:bodyPr wrap="square" rtlCol="0">
            <a:spAutoFit/>
          </a:bodyPr>
          <a:lstStyle/>
          <a:p>
            <a:r>
              <a:rPr lang="fr-FR" sz="1600" b="1" dirty="0" smtClean="0"/>
              <a:t>σ</a:t>
            </a:r>
            <a:endParaRPr lang="fr-FR" sz="1600" b="1" dirty="0"/>
          </a:p>
        </p:txBody>
      </p:sp>
      <p:cxnSp>
        <p:nvCxnSpPr>
          <p:cNvPr id="32" name="Connecteur droit avec flèche 31"/>
          <p:cNvCxnSpPr/>
          <p:nvPr/>
        </p:nvCxnSpPr>
        <p:spPr>
          <a:xfrm>
            <a:off x="5997039" y="2695699"/>
            <a:ext cx="653143" cy="17813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a:off x="5000628" y="2428868"/>
            <a:ext cx="771530" cy="20002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Ellipse 33"/>
          <p:cNvSpPr/>
          <p:nvPr/>
        </p:nvSpPr>
        <p:spPr>
          <a:xfrm>
            <a:off x="10144164" y="3429000"/>
            <a:ext cx="285752" cy="285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41"/>
          <p:cNvCxnSpPr>
            <a:stCxn id="13" idx="5"/>
            <a:endCxn id="17" idx="2"/>
          </p:cNvCxnSpPr>
          <p:nvPr/>
        </p:nvCxnSpPr>
        <p:spPr>
          <a:xfrm rot="16200000" flipH="1">
            <a:off x="5591627" y="1905430"/>
            <a:ext cx="446952" cy="162862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a:stCxn id="27" idx="7"/>
            <a:endCxn id="17" idx="3"/>
          </p:cNvCxnSpPr>
          <p:nvPr/>
        </p:nvCxnSpPr>
        <p:spPr>
          <a:xfrm rot="5400000" flipH="1" flipV="1">
            <a:off x="5052119" y="3881491"/>
            <a:ext cx="2458396" cy="7738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Titre 1"/>
          <p:cNvSpPr txBox="1">
            <a:spLocks/>
          </p:cNvSpPr>
          <p:nvPr/>
        </p:nvSpPr>
        <p:spPr>
          <a:xfrm>
            <a:off x="323528" y="692696"/>
            <a:ext cx="8463314" cy="661952"/>
          </a:xfrm>
          <a:prstGeom prst="rect">
            <a:avLst/>
          </a:prstGeom>
        </p:spPr>
        <p:txBody>
          <a:bodyPr anchor="ctr">
            <a:noAutofit/>
            <a:scene3d>
              <a:camera prst="orthographicFront"/>
              <a:lightRig rig="soft" dir="t"/>
            </a:scene3d>
            <a:sp3d prstMaterial="softEdge">
              <a:bevelT w="25400" h="25400"/>
            </a:sp3d>
          </a:bodyPr>
          <a:lstStyle/>
          <a:p>
            <a:pPr eaLnBrk="0" hangingPunct="0">
              <a:spcAft>
                <a:spcPts val="600"/>
              </a:spcAft>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New “reactive</a:t>
            </a:r>
            <a:r>
              <a:rPr lang="en-US" sz="2400" b="1" dirty="0" smtClean="0">
                <a:solidFill>
                  <a:srgbClr val="00B0F0"/>
                </a:solidFill>
                <a:effectLst>
                  <a:outerShdw blurRad="38100" dist="38100" dir="2700000" algn="tl">
                    <a:srgbClr val="000000">
                      <a:alpha val="43137"/>
                    </a:srgbClr>
                  </a:outerShdw>
                </a:effectLst>
                <a:latin typeface="Arial" pitchFamily="34" charset="0"/>
              </a:rPr>
              <a:t>” IGNGs” family n</a:t>
            </a: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eural </a:t>
            </a: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c</a:t>
            </a: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lustering </a:t>
            </a: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m</a:t>
            </a: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ethods</a:t>
            </a:r>
            <a:r>
              <a:rPr lang="en-US" sz="2800" b="1" dirty="0" smtClean="0">
                <a:solidFill>
                  <a:srgbClr val="00B0F0"/>
                </a:solidFill>
                <a:effectLst>
                  <a:outerShdw blurRad="38100" dist="38100" dir="2700000" algn="tl">
                    <a:srgbClr val="000000">
                      <a:alpha val="43137"/>
                    </a:srgbClr>
                  </a:outerShdw>
                </a:effectLst>
                <a:latin typeface="Arial" pitchFamily="34" charset="0"/>
                <a:ea typeface="+mj-ea"/>
                <a:cs typeface="+mj-cs"/>
              </a:rPr>
              <a:t/>
            </a:r>
            <a:br>
              <a:rPr lang="en-US" sz="2800" b="1" dirty="0" smtClean="0">
                <a:solidFill>
                  <a:srgbClr val="00B0F0"/>
                </a:solidFill>
                <a:effectLst>
                  <a:outerShdw blurRad="38100" dist="38100" dir="2700000" algn="tl">
                    <a:srgbClr val="000000">
                      <a:alpha val="43137"/>
                    </a:srgbClr>
                  </a:outerShdw>
                </a:effectLst>
                <a:latin typeface="Arial" pitchFamily="34" charset="0"/>
                <a:ea typeface="+mj-ea"/>
                <a:cs typeface="+mj-cs"/>
              </a:rPr>
            </a:br>
            <a:endPar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mc:AlternateContent xmlns:mc="http://schemas.openxmlformats.org/markup-compatibility/2006" xmlns:a14="http://schemas.microsoft.com/office/drawing/2010/main">
        <mc:Choice Requires="a14">
          <p:sp>
            <p:nvSpPr>
              <p:cNvPr id="35" name="TextBox 34"/>
              <p:cNvSpPr txBox="1"/>
              <p:nvPr/>
            </p:nvSpPr>
            <p:spPr>
              <a:xfrm>
                <a:off x="142844" y="5797713"/>
                <a:ext cx="4214842" cy="1015663"/>
              </a:xfrm>
              <a:prstGeom prst="rect">
                <a:avLst/>
              </a:prstGeom>
              <a:noFill/>
              <a:ln>
                <a:solidFill>
                  <a:schemeClr val="tx1"/>
                </a:solidFill>
              </a:ln>
            </p:spPr>
            <p:txBody>
              <a:bodyPr wrap="square" rtlCol="0">
                <a:spAutoFit/>
              </a:bodyPr>
              <a:lstStyle/>
              <a:p>
                <a:r>
                  <a:rPr lang="en-GB" kern="0" dirty="0" smtClean="0">
                    <a:solidFill>
                      <a:srgbClr val="FF0000"/>
                    </a:solidFill>
                  </a:rPr>
                  <a:t>Based on a threshold  : </a:t>
                </a:r>
                <a14:m>
                  <m:oMath xmlns:m="http://schemas.openxmlformats.org/officeDocument/2006/math">
                    <m:r>
                      <a:rPr lang="en-GB" b="1" i="1" kern="0" smtClean="0">
                        <a:solidFill>
                          <a:srgbClr val="FF0000"/>
                        </a:solidFill>
                        <a:latin typeface="Cambria Math"/>
                        <a:ea typeface="Cambria Math"/>
                      </a:rPr>
                      <m:t>𝝉</m:t>
                    </m:r>
                  </m:oMath>
                </a14:m>
                <a:endParaRPr lang="en-GB" kern="0" dirty="0" smtClean="0">
                  <a:solidFill>
                    <a:srgbClr val="FF0000"/>
                  </a:solidFill>
                </a:endParaRPr>
              </a:p>
              <a:p>
                <a:r>
                  <a:rPr lang="fr-FR" dirty="0" smtClean="0">
                    <a:solidFill>
                      <a:srgbClr val="FF0000"/>
                    </a:solidFill>
                  </a:rPr>
                  <a:t>global (IGNG) </a:t>
                </a:r>
              </a:p>
              <a:p>
                <a:r>
                  <a:rPr lang="fr-FR" dirty="0" smtClean="0">
                    <a:solidFill>
                      <a:srgbClr val="FF0000"/>
                    </a:solidFill>
                  </a:rPr>
                  <a:t>or adaptive (I</a:t>
                </a:r>
                <a:r>
                  <a:rPr lang="fr-FR" baseline="30000" dirty="0" smtClean="0">
                    <a:solidFill>
                      <a:srgbClr val="FF0000"/>
                    </a:solidFill>
                  </a:rPr>
                  <a:t>2</a:t>
                </a:r>
                <a:r>
                  <a:rPr lang="fr-FR" dirty="0" smtClean="0">
                    <a:solidFill>
                      <a:srgbClr val="FF0000"/>
                    </a:solidFill>
                  </a:rPr>
                  <a:t>GNG and IGNGF)</a:t>
                </a:r>
                <a:endParaRPr lang="fr-FR" dirty="0">
                  <a:solidFill>
                    <a:srgbClr val="FF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42844" y="5797713"/>
                <a:ext cx="4214842" cy="1015663"/>
              </a:xfrm>
              <a:prstGeom prst="rect">
                <a:avLst/>
              </a:prstGeom>
              <a:blipFill rotWithShape="1">
                <a:blip r:embed="rId3"/>
                <a:stretch>
                  <a:fillRect l="-1297" t="-2367" b="-8876"/>
                </a:stretch>
              </a:blipFill>
              <a:ln>
                <a:solidFill>
                  <a:schemeClr val="tx1"/>
                </a:solidFill>
              </a:ln>
            </p:spPr>
            <p:txBody>
              <a:bodyPr/>
              <a:lstStyle/>
              <a:p>
                <a:r>
                  <a:rPr lang="fr-FR">
                    <a:noFill/>
                  </a:rPr>
                  <a:t> </a:t>
                </a:r>
              </a:p>
            </p:txBody>
          </p:sp>
        </mc:Fallback>
      </mc:AlternateContent>
      <p:sp>
        <p:nvSpPr>
          <p:cNvPr id="2" name="Espace réservé du numéro de diapositive 1"/>
          <p:cNvSpPr>
            <a:spLocks noGrp="1"/>
          </p:cNvSpPr>
          <p:nvPr>
            <p:ph type="sldNum" sz="quarter" idx="12"/>
          </p:nvPr>
        </p:nvSpPr>
        <p:spPr/>
        <p:txBody>
          <a:bodyPr/>
          <a:lstStyle/>
          <a:p>
            <a:fld id="{52BABD5E-DFF3-4F3E-9AC3-AC54EE38C184}" type="slidenum">
              <a:rPr lang="en-US" smtClean="0"/>
              <a:pPr/>
              <a:t>32</a:t>
            </a:fld>
            <a:endParaRPr lang="en-US"/>
          </a:p>
        </p:txBody>
      </p:sp>
      <p:sp>
        <p:nvSpPr>
          <p:cNvPr id="36" name="Rectangle 1026"/>
          <p:cNvSpPr>
            <a:spLocks noGrp="1" noChangeArrowheads="1"/>
          </p:cNvSpPr>
          <p:nvPr>
            <p:ph type="title"/>
          </p:nvPr>
        </p:nvSpPr>
        <p:spPr>
          <a:xfrm>
            <a:off x="341218" y="-171400"/>
            <a:ext cx="8229600" cy="782960"/>
          </a:xfrm>
        </p:spPr>
        <p:txBody>
          <a:bodyPr/>
          <a:lstStyle/>
          <a:p>
            <a:pPr eaLnBrk="1" hangingPunct="1"/>
            <a:r>
              <a:rPr lang="en-US" sz="3600" b="1" dirty="0" smtClean="0">
                <a:solidFill>
                  <a:schemeClr val="accent2">
                    <a:lumMod val="50000"/>
                  </a:schemeClr>
                </a:solidFill>
                <a:effectLst>
                  <a:outerShdw blurRad="38100" dist="38100" dir="2700000" algn="tl">
                    <a:srgbClr val="000000">
                      <a:alpha val="43137"/>
                    </a:srgbClr>
                  </a:outerShdw>
                </a:effectLst>
                <a:latin typeface="Arial" pitchFamily="34" charset="0"/>
              </a:rPr>
              <a:t>The IGNGF clustering method</a:t>
            </a:r>
          </a:p>
        </p:txBody>
      </p:sp>
    </p:spTree>
    <p:extLst>
      <p:ext uri="{BB962C8B-B14F-4D97-AF65-F5344CB8AC3E}">
        <p14:creationId xmlns:p14="http://schemas.microsoft.com/office/powerpoint/2010/main" val="315792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0" nodeType="clickEffect">
                                  <p:stCondLst>
                                    <p:cond delay="0"/>
                                  </p:stCondLst>
                                  <p:childTnLst>
                                    <p:animMotion origin="layout" path="M 1.11111E-6 4.37558E-6 L -0.46754 0.13644 " pathEditMode="relative" rAng="0" ptsTypes="AA">
                                      <p:cBhvr>
                                        <p:cTn id="14" dur="2000" fill="hold"/>
                                        <p:tgtEl>
                                          <p:spTgt spid="12"/>
                                        </p:tgtEl>
                                        <p:attrNameLst>
                                          <p:attrName>ppt_x</p:attrName>
                                          <p:attrName>ppt_y</p:attrName>
                                        </p:attrNameLst>
                                      </p:cBhvr>
                                      <p:rCtr x="-23400" y="6800"/>
                                    </p:animMotion>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checkerboard(across)">
                                      <p:cBhvr>
                                        <p:cTn id="19" dur="500"/>
                                        <p:tgtEl>
                                          <p:spTgt spid="32"/>
                                        </p:tgtEl>
                                      </p:cBhvr>
                                    </p:animEffect>
                                  </p:childTnLst>
                                </p:cTn>
                              </p:par>
                              <p:par>
                                <p:cTn id="20" presetID="5"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checkerboard(across)">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amond(in)">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heckerboard(across)">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checkerboard(across)">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checkerboard(across)">
                                      <p:cBhvr>
                                        <p:cTn id="42" dur="500"/>
                                        <p:tgtEl>
                                          <p:spTgt spid="28"/>
                                        </p:tgtEl>
                                      </p:cBhvr>
                                    </p:animEffect>
                                  </p:childTnLst>
                                </p:cTn>
                              </p:par>
                              <p:par>
                                <p:cTn id="43" presetID="5"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heckerboard(across)">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path" presetSubtype="0" accel="50000" decel="50000" fill="hold" grpId="0" nodeType="clickEffect">
                                  <p:stCondLst>
                                    <p:cond delay="0"/>
                                  </p:stCondLst>
                                  <p:childTnLst>
                                    <p:animMotion origin="layout" path="M 0 -1.52636E-6 L -0.48993 0.29417 " pathEditMode="relative" rAng="0" ptsTypes="AA">
                                      <p:cBhvr>
                                        <p:cTn id="49" dur="2000" fill="hold"/>
                                        <p:tgtEl>
                                          <p:spTgt spid="34"/>
                                        </p:tgtEl>
                                        <p:attrNameLst>
                                          <p:attrName>ppt_x</p:attrName>
                                          <p:attrName>ppt_y</p:attrName>
                                        </p:attrNameLst>
                                      </p:cBhvr>
                                      <p:rCtr x="-24500" y="14700"/>
                                    </p:animMotion>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diamond(in)">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P spid="27"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179512" y="404466"/>
            <a:ext cx="8569325" cy="576262"/>
          </a:xfrm>
        </p:spPr>
        <p:txBody>
          <a:bodyPr>
            <a:noAutofit/>
          </a:bodyPr>
          <a:lstStyle/>
          <a:p>
            <a:pPr fontAlgn="base">
              <a:lnSpc>
                <a:spcPct val="90000"/>
              </a:lnSpc>
              <a:spcBef>
                <a:spcPct val="20000"/>
              </a:spcBef>
              <a:spcAft>
                <a:spcPct val="0"/>
              </a:spcAft>
              <a:buClr>
                <a:schemeClr val="accent2"/>
              </a:buClr>
              <a:buSzPct val="110000"/>
            </a:pPr>
            <a:r>
              <a:rPr lang="en-US" sz="3200" dirty="0">
                <a:effectLst>
                  <a:outerShdw blurRad="38100" dist="38100" dir="2700000" algn="tl">
                    <a:srgbClr val="000000">
                      <a:alpha val="43137"/>
                    </a:srgbClr>
                  </a:outerShdw>
                </a:effectLst>
                <a:latin typeface="Arial" pitchFamily="34" charset="0"/>
              </a:rPr>
              <a:t>Quality evaluation using  full-feature maximization </a:t>
            </a:r>
            <a:r>
              <a:rPr lang="en-US" sz="2400" b="1" dirty="0" smtClean="0">
                <a:solidFill>
                  <a:srgbClr val="00B0F0"/>
                </a:solidFill>
                <a:effectLst>
                  <a:outerShdw blurRad="38100" dist="38100" dir="2700000" algn="tl">
                    <a:srgbClr val="000000">
                      <a:alpha val="43137"/>
                    </a:srgbClr>
                  </a:outerShdw>
                </a:effectLst>
                <a:latin typeface="Arial" pitchFamily="34" charset="0"/>
              </a:rPr>
              <a:t>(Principle)</a:t>
            </a:r>
            <a:endParaRPr lang="en-US" sz="2400" b="1" dirty="0">
              <a:solidFill>
                <a:srgbClr val="00B0F0"/>
              </a:solidFill>
              <a:effectLst>
                <a:outerShdw blurRad="38100" dist="38100" dir="2700000" algn="tl">
                  <a:srgbClr val="000000">
                    <a:alpha val="43137"/>
                  </a:srgbClr>
                </a:outerShdw>
              </a:effectLst>
              <a:latin typeface="Arial" pitchFamily="34" charset="0"/>
            </a:endParaRPr>
          </a:p>
        </p:txBody>
      </p:sp>
      <mc:AlternateContent xmlns:mc="http://schemas.openxmlformats.org/markup-compatibility/2006" xmlns:a14="http://schemas.microsoft.com/office/drawing/2010/main">
        <mc:Choice Requires="a14">
          <p:sp>
            <p:nvSpPr>
              <p:cNvPr id="5" name="Rectangle 1027"/>
              <p:cNvSpPr txBox="1">
                <a:spLocks noChangeArrowheads="1"/>
              </p:cNvSpPr>
              <p:nvPr/>
            </p:nvSpPr>
            <p:spPr>
              <a:xfrm>
                <a:off x="144015" y="1268760"/>
                <a:ext cx="8820473" cy="5400600"/>
              </a:xfrm>
              <a:prstGeom prst="rect">
                <a:avLst/>
              </a:prstGeom>
            </p:spPr>
            <p:txBody>
              <a:bodyPr/>
              <a:lstStyle/>
              <a:p>
                <a:pPr marL="450850" indent="-450850">
                  <a:lnSpc>
                    <a:spcPct val="80000"/>
                  </a:lnSpc>
                  <a:spcBef>
                    <a:spcPct val="20000"/>
                  </a:spcBef>
                  <a:spcAft>
                    <a:spcPts val="1000"/>
                  </a:spcAft>
                  <a:buClr>
                    <a:srgbClr val="FFC000"/>
                  </a:buClr>
                  <a:buSzPct val="95000"/>
                  <a:buFont typeface="Wingdings" pitchFamily="2" charset="2"/>
                  <a:buChar char="v"/>
                </a:pPr>
                <a:r>
                  <a:rPr lang="en-US" sz="2900" dirty="0" smtClean="0">
                    <a:cs typeface="Times New Roman" panose="02020603050405020304" pitchFamily="18" charset="0"/>
                  </a:rPr>
                  <a:t>A good clustering model should be able to maximize sum of positive contrast in clusters </a:t>
                </a:r>
                <a:br>
                  <a:rPr lang="en-US" sz="2900" dirty="0" smtClean="0">
                    <a:cs typeface="Times New Roman" panose="02020603050405020304" pitchFamily="18" charset="0"/>
                  </a:rPr>
                </a:br>
                <a:r>
                  <a:rPr lang="en-US" sz="2900" dirty="0" smtClean="0">
                    <a:cs typeface="Times New Roman" panose="02020603050405020304" pitchFamily="18" charset="0"/>
                  </a:rPr>
                  <a:t>(≈ </a:t>
                </a:r>
                <a:r>
                  <a:rPr lang="en-US" sz="2900" dirty="0">
                    <a:cs typeface="Times New Roman" panose="02020603050405020304" pitchFamily="18" charset="0"/>
                  </a:rPr>
                  <a:t>generic intra-clusters </a:t>
                </a:r>
                <a:r>
                  <a:rPr lang="en-US" sz="2900" dirty="0" smtClean="0">
                    <a:cs typeface="Times New Roman" panose="02020603050405020304" pitchFamily="18" charset="0"/>
                  </a:rPr>
                  <a:t>inertia):</a:t>
                </a:r>
              </a:p>
              <a:p>
                <a:pPr>
                  <a:lnSpc>
                    <a:spcPct val="80000"/>
                  </a:lnSpc>
                  <a:spcBef>
                    <a:spcPct val="20000"/>
                  </a:spcBef>
                  <a:buClr>
                    <a:srgbClr val="FFC000"/>
                  </a:buClr>
                  <a:buSzPct val="95000"/>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en-US" sz="2400" i="1">
                              <a:latin typeface="Cambria Math" panose="02040503050406030204" pitchFamily="18" charset="0"/>
                            </a:rPr>
                            <m:t>𝑃𝐶</m:t>
                          </m:r>
                        </m:e>
                        <m:sub>
                          <m:r>
                            <a:rPr lang="en-US" sz="2400" i="1">
                              <a:latin typeface="Cambria Math" panose="02040503050406030204" pitchFamily="18" charset="0"/>
                            </a:rPr>
                            <m:t>𝑘</m:t>
                          </m:r>
                        </m:sub>
                      </m:sSub>
                      <m:r>
                        <a:rPr lang="en-US" sz="2400" i="1">
                          <a:latin typeface="Cambria Math" panose="02040503050406030204" pitchFamily="18" charset="0"/>
                        </a:rPr>
                        <m:t>= </m:t>
                      </m:r>
                      <m:f>
                        <m:fPr>
                          <m:ctrlPr>
                            <a:rPr lang="fr-FR"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𝑘</m:t>
                          </m:r>
                        </m:den>
                      </m:f>
                      <m:nary>
                        <m:naryPr>
                          <m:chr m:val="∑"/>
                          <m:limLoc m:val="undOvr"/>
                          <m:ctrlPr>
                            <a:rPr lang="fr-FR"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sup>
                        <m:e>
                          <m:f>
                            <m:fPr>
                              <m:ctrlPr>
                                <a:rPr lang="fr-FR" sz="2400" i="1">
                                  <a:latin typeface="Cambria Math" panose="02040503050406030204" pitchFamily="18" charset="0"/>
                                </a:rPr>
                              </m:ctrlPr>
                            </m:fPr>
                            <m:num>
                              <m:r>
                                <a:rPr lang="en-US" sz="2400" i="1">
                                  <a:latin typeface="Cambria Math" panose="02040503050406030204" pitchFamily="18" charset="0"/>
                                </a:rPr>
                                <m:t>1</m:t>
                              </m:r>
                            </m:num>
                            <m:den>
                              <m:sSub>
                                <m:sSubPr>
                                  <m:ctrlPr>
                                    <a:rPr lang="fr-FR"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den>
                          </m:f>
                          <m:nary>
                            <m:naryPr>
                              <m:chr m:val="∑"/>
                              <m:limLoc m:val="undOvr"/>
                              <m:supHide m:val="on"/>
                              <m:ctrlPr>
                                <a:rPr lang="fr-FR" sz="2400" i="1">
                                  <a:latin typeface="Cambria Math" panose="02040503050406030204" pitchFamily="18" charset="0"/>
                                </a:rPr>
                              </m:ctrlPr>
                            </m:naryPr>
                            <m:sub>
                              <m:r>
                                <a:rPr lang="en-US" sz="2400" i="1">
                                  <a:latin typeface="Cambria Math" panose="02040503050406030204" pitchFamily="18" charset="0"/>
                                </a:rPr>
                                <m:t>𝑓</m:t>
                              </m:r>
                              <m:r>
                                <a:rPr lang="en-US" sz="2400" i="1">
                                  <a:latin typeface="Cambria Math" panose="02040503050406030204" pitchFamily="18" charset="0"/>
                                </a:rPr>
                                <m:t>∈</m:t>
                              </m:r>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sub>
                            <m:sup/>
                            <m:e>
                              <m:sSub>
                                <m:sSubPr>
                                  <m:ctrlPr>
                                    <a:rPr lang="fr-FR" sz="2400" i="1">
                                      <a:latin typeface="Cambria Math" panose="02040503050406030204" pitchFamily="18" charset="0"/>
                                    </a:rPr>
                                  </m:ctrlPr>
                                </m:sSubPr>
                                <m:e>
                                  <m:r>
                                    <a:rPr lang="et-EE" sz="2400" i="1">
                                      <a:latin typeface="Cambria Math" panose="02040503050406030204" pitchFamily="18" charset="0"/>
                                    </a:rPr>
                                    <m:t>𝐺</m:t>
                                  </m:r>
                                </m:e>
                                <m:sub>
                                  <m:r>
                                    <a:rPr lang="et-EE" sz="2400" i="1">
                                      <a:latin typeface="Cambria Math" panose="02040503050406030204" pitchFamily="18" charset="0"/>
                                    </a:rPr>
                                    <m:t>𝑐</m:t>
                                  </m:r>
                                </m:sub>
                              </m:sSub>
                              <m:d>
                                <m:dPr>
                                  <m:ctrlPr>
                                    <a:rPr lang="fr-FR" sz="2400" i="1">
                                      <a:latin typeface="Cambria Math" panose="02040503050406030204" pitchFamily="18" charset="0"/>
                                    </a:rPr>
                                  </m:ctrlPr>
                                </m:dPr>
                                <m:e>
                                  <m:r>
                                    <a:rPr lang="et-EE" sz="2400" i="1">
                                      <a:latin typeface="Cambria Math" panose="02040503050406030204" pitchFamily="18" charset="0"/>
                                    </a:rPr>
                                    <m:t>𝑓</m:t>
                                  </m:r>
                                </m:e>
                              </m:d>
                            </m:e>
                          </m:nary>
                        </m:e>
                      </m:nary>
                    </m:oMath>
                  </m:oMathPara>
                </a14:m>
                <a:endParaRPr lang="en-US" sz="2400" dirty="0" smtClean="0">
                  <a:cs typeface="Times New Roman" panose="02020603050405020304" pitchFamily="18" charset="0"/>
                </a:endParaRPr>
              </a:p>
              <a:p>
                <a:pPr>
                  <a:lnSpc>
                    <a:spcPct val="80000"/>
                  </a:lnSpc>
                  <a:spcBef>
                    <a:spcPct val="20000"/>
                  </a:spcBef>
                  <a:buClr>
                    <a:srgbClr val="FFC000"/>
                  </a:buClr>
                  <a:buSzPct val="95000"/>
                </a:pPr>
                <a:endParaRPr lang="en-US" sz="800" dirty="0">
                  <a:cs typeface="Times New Roman" panose="02020603050405020304" pitchFamily="18" charset="0"/>
                </a:endParaRPr>
              </a:p>
              <a:p>
                <a:pPr marL="450850" indent="-450850">
                  <a:lnSpc>
                    <a:spcPct val="80000"/>
                  </a:lnSpc>
                  <a:spcBef>
                    <a:spcPct val="20000"/>
                  </a:spcBef>
                  <a:spcAft>
                    <a:spcPts val="1000"/>
                  </a:spcAft>
                  <a:buClr>
                    <a:srgbClr val="FFC000"/>
                  </a:buClr>
                  <a:buSzPct val="95000"/>
                  <a:buFont typeface="Wingdings" pitchFamily="2" charset="2"/>
                  <a:buChar char="v"/>
                </a:pPr>
                <a:r>
                  <a:rPr lang="en-US" sz="2900" dirty="0" smtClean="0">
                    <a:cs typeface="Times New Roman" panose="02020603050405020304" pitchFamily="18" charset="0"/>
                  </a:rPr>
                  <a:t>A more complete approach could combine summation of positive and summation of invert of negative contrast </a:t>
                </a:r>
                <a:br>
                  <a:rPr lang="en-US" sz="2900" dirty="0" smtClean="0">
                    <a:cs typeface="Times New Roman" panose="02020603050405020304" pitchFamily="18" charset="0"/>
                  </a:rPr>
                </a:br>
                <a:r>
                  <a:rPr lang="en-US" sz="2900" dirty="0" smtClean="0">
                    <a:cs typeface="Times New Roman" panose="02020603050405020304" pitchFamily="18" charset="0"/>
                  </a:rPr>
                  <a:t>(≈ generic intra-cluster and inter-cluster inertia):</a:t>
                </a:r>
              </a:p>
              <a:p>
                <a:pPr marL="450850" indent="-450850">
                  <a:lnSpc>
                    <a:spcPct val="80000"/>
                  </a:lnSpc>
                  <a:spcBef>
                    <a:spcPct val="20000"/>
                  </a:spcBef>
                  <a:buClr>
                    <a:srgbClr val="FFC000"/>
                  </a:buClr>
                  <a:buSzPct val="95000"/>
                  <a:buFont typeface="Wingdings" pitchFamily="2" charset="2"/>
                  <a:buChar char="v"/>
                </a:pPr>
                <a:endParaRPr lang="en-US" sz="900" dirty="0" smtClean="0">
                  <a:cs typeface="Times New Roman" panose="02020603050405020304" pitchFamily="18" charset="0"/>
                </a:endParaRPr>
              </a:p>
              <a:p>
                <a:pPr>
                  <a:lnSpc>
                    <a:spcPct val="80000"/>
                  </a:lnSpc>
                  <a:spcBef>
                    <a:spcPct val="20000"/>
                  </a:spcBef>
                  <a:buClr>
                    <a:srgbClr val="FFC000"/>
                  </a:buClr>
                  <a:buSzPct val="95000"/>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en-US" sz="2400" i="1">
                              <a:latin typeface="Cambria Math" panose="02040503050406030204" pitchFamily="18" charset="0"/>
                            </a:rPr>
                            <m:t>𝐸𝐶</m:t>
                          </m:r>
                        </m:e>
                        <m:sub>
                          <m:r>
                            <a:rPr lang="en-US" sz="2400" i="1">
                              <a:latin typeface="Cambria Math" panose="02040503050406030204" pitchFamily="18" charset="0"/>
                            </a:rPr>
                            <m:t>𝑘</m:t>
                          </m:r>
                        </m:sub>
                      </m:sSub>
                      <m:r>
                        <a:rPr lang="en-US" sz="2400" i="1">
                          <a:latin typeface="Cambria Math" panose="02040503050406030204" pitchFamily="18" charset="0"/>
                        </a:rPr>
                        <m:t>= </m:t>
                      </m:r>
                      <m:f>
                        <m:fPr>
                          <m:ctrlPr>
                            <a:rPr lang="fr-FR"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𝑘</m:t>
                          </m:r>
                        </m:den>
                      </m:f>
                      <m:nary>
                        <m:naryPr>
                          <m:chr m:val="∑"/>
                          <m:limLoc m:val="undOvr"/>
                          <m:ctrlPr>
                            <a:rPr lang="fr-FR"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fr-FR" sz="2400" i="1">
                                  <a:latin typeface="Cambria Math" panose="02040503050406030204" pitchFamily="18" charset="0"/>
                                </a:rPr>
                              </m:ctrlPr>
                            </m:dPr>
                            <m:e>
                              <m:f>
                                <m:fPr>
                                  <m:ctrlPr>
                                    <a:rPr lang="fr-FR" sz="2400" i="1">
                                      <a:latin typeface="Cambria Math" panose="02040503050406030204" pitchFamily="18" charset="0"/>
                                    </a:rPr>
                                  </m:ctrlPr>
                                </m:fPr>
                                <m:num>
                                  <m:f>
                                    <m:fPr>
                                      <m:ctrlPr>
                                        <a:rPr lang="fr-FR" sz="2400" i="1">
                                          <a:latin typeface="Cambria Math" panose="02040503050406030204" pitchFamily="18" charset="0"/>
                                        </a:rPr>
                                      </m:ctrlPr>
                                    </m:fPr>
                                    <m:num>
                                      <m:d>
                                        <m:dPr>
                                          <m:begChr m:val="|"/>
                                          <m:endChr m:val="|"/>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e>
                                      </m:d>
                                    </m:num>
                                    <m:den>
                                      <m:sSub>
                                        <m:sSubPr>
                                          <m:ctrlPr>
                                            <a:rPr lang="fr-FR"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den>
                                  </m:f>
                                  <m:nary>
                                    <m:naryPr>
                                      <m:chr m:val="∑"/>
                                      <m:limLoc m:val="undOvr"/>
                                      <m:supHide m:val="on"/>
                                      <m:ctrlPr>
                                        <a:rPr lang="fr-FR" sz="2400" i="1">
                                          <a:latin typeface="Cambria Math" panose="02040503050406030204" pitchFamily="18" charset="0"/>
                                        </a:rPr>
                                      </m:ctrlPr>
                                    </m:naryPr>
                                    <m:sub>
                                      <m:r>
                                        <a:rPr lang="en-US" sz="2400" i="1">
                                          <a:latin typeface="Cambria Math" panose="02040503050406030204" pitchFamily="18" charset="0"/>
                                        </a:rPr>
                                        <m:t>𝑓</m:t>
                                      </m:r>
                                      <m:r>
                                        <a:rPr lang="en-US" sz="2400" i="1">
                                          <a:latin typeface="Cambria Math" panose="02040503050406030204" pitchFamily="18" charset="0"/>
                                        </a:rPr>
                                        <m:t>∈</m:t>
                                      </m:r>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sub>
                                    <m:sup/>
                                    <m:e>
                                      <m:sSub>
                                        <m:sSubPr>
                                          <m:ctrlPr>
                                            <a:rPr lang="fr-FR" sz="2400" i="1">
                                              <a:latin typeface="Cambria Math" panose="02040503050406030204" pitchFamily="18" charset="0"/>
                                            </a:rPr>
                                          </m:ctrlPr>
                                        </m:sSubPr>
                                        <m:e>
                                          <m:r>
                                            <a:rPr lang="et-EE" sz="2400" i="1">
                                              <a:latin typeface="Cambria Math" panose="02040503050406030204" pitchFamily="18" charset="0"/>
                                            </a:rPr>
                                            <m:t>𝐺</m:t>
                                          </m:r>
                                        </m:e>
                                        <m:sub>
                                          <m:r>
                                            <a:rPr lang="et-EE" sz="2400" i="1">
                                              <a:latin typeface="Cambria Math" panose="02040503050406030204" pitchFamily="18" charset="0"/>
                                            </a:rPr>
                                            <m:t>𝑐</m:t>
                                          </m:r>
                                        </m:sub>
                                      </m:sSub>
                                      <m:d>
                                        <m:dPr>
                                          <m:ctrlPr>
                                            <a:rPr lang="fr-FR" sz="2400" i="1">
                                              <a:latin typeface="Cambria Math" panose="02040503050406030204" pitchFamily="18" charset="0"/>
                                            </a:rPr>
                                          </m:ctrlPr>
                                        </m:dPr>
                                        <m:e>
                                          <m:r>
                                            <a:rPr lang="et-EE" sz="2400" i="1">
                                              <a:latin typeface="Cambria Math" panose="02040503050406030204" pitchFamily="18" charset="0"/>
                                            </a:rPr>
                                            <m:t>𝑓</m:t>
                                          </m:r>
                                        </m:e>
                                      </m:d>
                                    </m:e>
                                  </m:nary>
                                  <m:r>
                                    <a:rPr lang="en-US" sz="2400" i="1">
                                      <a:latin typeface="Cambria Math" panose="02040503050406030204" pitchFamily="18" charset="0"/>
                                    </a:rPr>
                                    <m:t>+ </m:t>
                                  </m:r>
                                  <m:f>
                                    <m:fPr>
                                      <m:ctrlPr>
                                        <a:rPr lang="fr-FR" sz="2400" i="1">
                                          <a:latin typeface="Cambria Math" panose="02040503050406030204" pitchFamily="18" charset="0"/>
                                        </a:rPr>
                                      </m:ctrlPr>
                                    </m:fPr>
                                    <m:num>
                                      <m:d>
                                        <m:dPr>
                                          <m:begChr m:val="|"/>
                                          <m:endChr m:val="|"/>
                                          <m:ctrlPr>
                                            <a:rPr lang="fr-FR" sz="2400" i="1">
                                              <a:latin typeface="Cambria Math" panose="02040503050406030204" pitchFamily="18" charset="0"/>
                                            </a:rPr>
                                          </m:ctrlPr>
                                        </m:dPr>
                                        <m:e>
                                          <m:acc>
                                            <m:accPr>
                                              <m:chr m:val="̅"/>
                                              <m:ctrlPr>
                                                <a:rPr lang="fr-FR" sz="2400" i="1">
                                                  <a:latin typeface="Cambria Math" panose="02040503050406030204" pitchFamily="18" charset="0"/>
                                                </a:rPr>
                                              </m:ctrlPr>
                                            </m:accPr>
                                            <m:e>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e>
                                          </m:acc>
                                        </m:e>
                                      </m:d>
                                    </m:num>
                                    <m:den>
                                      <m:sSub>
                                        <m:sSubPr>
                                          <m:ctrlPr>
                                            <a:rPr lang="fr-FR"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den>
                                  </m:f>
                                  <m:nary>
                                    <m:naryPr>
                                      <m:chr m:val="∑"/>
                                      <m:limLoc m:val="undOvr"/>
                                      <m:supHide m:val="on"/>
                                      <m:ctrlPr>
                                        <a:rPr lang="fr-FR" sz="2400" i="1">
                                          <a:latin typeface="Cambria Math" panose="02040503050406030204" pitchFamily="18" charset="0"/>
                                        </a:rPr>
                                      </m:ctrlPr>
                                    </m:naryPr>
                                    <m:sub>
                                      <m:r>
                                        <a:rPr lang="en-US" sz="2400" i="1">
                                          <a:latin typeface="Cambria Math" panose="02040503050406030204" pitchFamily="18" charset="0"/>
                                        </a:rPr>
                                        <m:t>h</m:t>
                                      </m:r>
                                      <m:r>
                                        <a:rPr lang="en-US" sz="2400" i="1">
                                          <a:latin typeface="Cambria Math" panose="02040503050406030204" pitchFamily="18" charset="0"/>
                                        </a:rPr>
                                        <m:t>∈</m:t>
                                      </m:r>
                                      <m:acc>
                                        <m:accPr>
                                          <m:chr m:val="̅"/>
                                          <m:ctrlPr>
                                            <a:rPr lang="fr-FR" sz="2400" i="1">
                                              <a:latin typeface="Cambria Math" panose="02040503050406030204" pitchFamily="18" charset="0"/>
                                            </a:rPr>
                                          </m:ctrlPr>
                                        </m:accPr>
                                        <m:e>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e>
                                      </m:acc>
                                    </m:sub>
                                    <m:sup/>
                                    <m:e>
                                      <m:f>
                                        <m:fPr>
                                          <m:ctrlPr>
                                            <a:rPr lang="fr-FR" sz="2400" i="1">
                                              <a:latin typeface="Cambria Math" panose="02040503050406030204" pitchFamily="18" charset="0"/>
                                            </a:rPr>
                                          </m:ctrlPr>
                                        </m:fPr>
                                        <m:num>
                                          <m:r>
                                            <a:rPr lang="et-EE" sz="2400" i="1">
                                              <a:latin typeface="Cambria Math" panose="02040503050406030204" pitchFamily="18" charset="0"/>
                                            </a:rPr>
                                            <m:t>1</m:t>
                                          </m:r>
                                        </m:num>
                                        <m:den>
                                          <m:sSub>
                                            <m:sSubPr>
                                              <m:ctrlPr>
                                                <a:rPr lang="fr-FR" sz="2400" i="1">
                                                  <a:latin typeface="Cambria Math" panose="02040503050406030204" pitchFamily="18" charset="0"/>
                                                </a:rPr>
                                              </m:ctrlPr>
                                            </m:sSubPr>
                                            <m:e>
                                              <m:r>
                                                <a:rPr lang="et-EE" sz="2400" i="1">
                                                  <a:latin typeface="Cambria Math" panose="02040503050406030204" pitchFamily="18" charset="0"/>
                                                </a:rPr>
                                                <m:t>𝐺</m:t>
                                              </m:r>
                                            </m:e>
                                            <m:sub>
                                              <m:r>
                                                <a:rPr lang="et-EE" sz="2400" i="1">
                                                  <a:latin typeface="Cambria Math" panose="02040503050406030204" pitchFamily="18" charset="0"/>
                                                </a:rPr>
                                                <m:t>𝑐</m:t>
                                              </m:r>
                                            </m:sub>
                                          </m:sSub>
                                          <m:d>
                                            <m:dPr>
                                              <m:ctrlPr>
                                                <a:rPr lang="fr-FR" sz="2400" i="1">
                                                  <a:latin typeface="Cambria Math" panose="02040503050406030204" pitchFamily="18" charset="0"/>
                                                </a:rPr>
                                              </m:ctrlPr>
                                            </m:dPr>
                                            <m:e>
                                              <m:r>
                                                <a:rPr lang="et-EE" sz="2400" i="1">
                                                  <a:latin typeface="Cambria Math" panose="02040503050406030204" pitchFamily="18" charset="0"/>
                                                </a:rPr>
                                                <m:t>h</m:t>
                                              </m:r>
                                            </m:e>
                                          </m:d>
                                        </m:den>
                                      </m:f>
                                    </m:e>
                                  </m:nary>
                                </m:num>
                                <m:den>
                                  <m:d>
                                    <m:dPr>
                                      <m:begChr m:val="|"/>
                                      <m:endChr m:val="|"/>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e>
                                  </m:d>
                                  <m:r>
                                    <a:rPr lang="en-US" sz="2400" i="1">
                                      <a:latin typeface="Cambria Math" panose="02040503050406030204" pitchFamily="18" charset="0"/>
                                    </a:rPr>
                                    <m:t>+ </m:t>
                                  </m:r>
                                  <m:d>
                                    <m:dPr>
                                      <m:begChr m:val="|"/>
                                      <m:endChr m:val="|"/>
                                      <m:ctrlPr>
                                        <a:rPr lang="fr-FR" sz="2400" i="1">
                                          <a:latin typeface="Cambria Math" panose="02040503050406030204" pitchFamily="18" charset="0"/>
                                        </a:rPr>
                                      </m:ctrlPr>
                                    </m:dPr>
                                    <m:e>
                                      <m:acc>
                                        <m:accPr>
                                          <m:chr m:val="̅"/>
                                          <m:ctrlPr>
                                            <a:rPr lang="fr-FR" sz="2400" i="1">
                                              <a:latin typeface="Cambria Math" panose="02040503050406030204" pitchFamily="18" charset="0"/>
                                            </a:rPr>
                                          </m:ctrlPr>
                                        </m:accPr>
                                        <m:e>
                                          <m:sSub>
                                            <m:sSubPr>
                                              <m:ctrlPr>
                                                <a:rPr lang="fr-FR"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𝑘</m:t>
                                              </m:r>
                                            </m:sub>
                                          </m:sSub>
                                        </m:e>
                                      </m:acc>
                                    </m:e>
                                  </m:d>
                                </m:den>
                              </m:f>
                            </m:e>
                          </m:d>
                        </m:e>
                      </m:nary>
                    </m:oMath>
                  </m:oMathPara>
                </a14:m>
                <a:endParaRPr lang="en-US" sz="2400" dirty="0" smtClean="0">
                  <a:cs typeface="Times New Roman" panose="02020603050405020304" pitchFamily="18" charset="0"/>
                </a:endParaRPr>
              </a:p>
              <a:p>
                <a:pPr marL="450850" indent="-450850">
                  <a:lnSpc>
                    <a:spcPct val="80000"/>
                  </a:lnSpc>
                  <a:spcBef>
                    <a:spcPct val="20000"/>
                  </a:spcBef>
                  <a:buClr>
                    <a:srgbClr val="FFC000"/>
                  </a:buClr>
                  <a:buSzPct val="95000"/>
                  <a:buFont typeface="Wingdings" pitchFamily="2" charset="2"/>
                  <a:buChar char="v"/>
                  <a:tabLst>
                    <a:tab pos="1617663" algn="l"/>
                  </a:tabLst>
                </a:pPr>
                <a:endParaRPr lang="fr-FR" dirty="0"/>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cs typeface="Arial" pitchFamily="34" charset="0"/>
                </a:endParaRPr>
              </a:p>
            </p:txBody>
          </p:sp>
        </mc:Choice>
        <mc:Fallback xmlns="">
          <p:sp>
            <p:nvSpPr>
              <p:cNvPr id="5" name="Rectangle 1027"/>
              <p:cNvSpPr txBox="1">
                <a:spLocks noRot="1" noChangeAspect="1" noMove="1" noResize="1" noEditPoints="1" noAdjustHandles="1" noChangeArrowheads="1" noChangeShapeType="1" noTextEdit="1"/>
              </p:cNvSpPr>
              <p:nvPr/>
            </p:nvSpPr>
            <p:spPr>
              <a:xfrm>
                <a:off x="144015" y="1268760"/>
                <a:ext cx="8820473" cy="5400600"/>
              </a:xfrm>
              <a:prstGeom prst="rect">
                <a:avLst/>
              </a:prstGeom>
              <a:blipFill rotWithShape="0">
                <a:blip r:embed="rId3"/>
                <a:stretch>
                  <a:fillRect l="-1175" t="-2822"/>
                </a:stretch>
              </a:blipFill>
            </p:spPr>
            <p:txBody>
              <a:bodyPr/>
              <a:lstStyle/>
              <a:p>
                <a:r>
                  <a:rPr lang="fr-FR">
                    <a:noFill/>
                  </a:rPr>
                  <a:t> </a:t>
                </a:r>
              </a:p>
            </p:txBody>
          </p:sp>
        </mc:Fallback>
      </mc:AlternateContent>
    </p:spTree>
    <p:extLst>
      <p:ext uri="{BB962C8B-B14F-4D97-AF65-F5344CB8AC3E}">
        <p14:creationId xmlns:p14="http://schemas.microsoft.com/office/powerpoint/2010/main" val="242067117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179512" y="404466"/>
            <a:ext cx="8569325" cy="576262"/>
          </a:xfrm>
        </p:spPr>
        <p:txBody>
          <a:bodyPr>
            <a:noAutofit/>
          </a:bodyPr>
          <a:lstStyle/>
          <a:p>
            <a:pPr fontAlgn="base">
              <a:lnSpc>
                <a:spcPct val="90000"/>
              </a:lnSpc>
              <a:spcBef>
                <a:spcPct val="20000"/>
              </a:spcBef>
              <a:spcAft>
                <a:spcPct val="0"/>
              </a:spcAft>
              <a:buClr>
                <a:schemeClr val="accent2"/>
              </a:buClr>
              <a:buSzPct val="110000"/>
            </a:pPr>
            <a:r>
              <a:rPr lang="en-US" sz="3200" dirty="0">
                <a:effectLst>
                  <a:outerShdw blurRad="38100" dist="38100" dir="2700000" algn="tl">
                    <a:srgbClr val="000000">
                      <a:alpha val="43137"/>
                    </a:srgbClr>
                  </a:outerShdw>
                </a:effectLst>
                <a:latin typeface="Arial" pitchFamily="34" charset="0"/>
              </a:rPr>
              <a:t>Quality evaluation </a:t>
            </a:r>
            <a:r>
              <a:rPr lang="en-US" sz="3200" dirty="0" smtClean="0">
                <a:effectLst>
                  <a:outerShdw blurRad="38100" dist="38100" dir="2700000" algn="tl">
                    <a:srgbClr val="000000">
                      <a:alpha val="43137"/>
                    </a:srgbClr>
                  </a:outerShdw>
                </a:effectLst>
                <a:latin typeface="Arial" pitchFamily="34" charset="0"/>
              </a:rPr>
              <a:t>on experimental data</a:t>
            </a:r>
            <a:endParaRPr lang="en-US" sz="2400" b="1" dirty="0">
              <a:solidFill>
                <a:srgbClr val="00B0F0"/>
              </a:solidFill>
              <a:effectLst>
                <a:outerShdw blurRad="38100" dist="38100" dir="2700000" algn="tl">
                  <a:srgbClr val="000000">
                    <a:alpha val="43137"/>
                  </a:srgbClr>
                </a:outerShdw>
              </a:effectLst>
              <a:latin typeface="Arial" pitchFamily="34"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40768"/>
            <a:ext cx="7128792" cy="4392488"/>
          </a:xfrm>
          <a:prstGeom prst="rect">
            <a:avLst/>
          </a:prstGeom>
          <a:noFill/>
          <a:ln w="6350">
            <a:solidFill>
              <a:schemeClr val="tx1"/>
            </a:solidFill>
          </a:ln>
        </p:spPr>
      </p:pic>
      <p:sp>
        <p:nvSpPr>
          <p:cNvPr id="7" name="ZoneTexte 17"/>
          <p:cNvSpPr txBox="1"/>
          <p:nvPr/>
        </p:nvSpPr>
        <p:spPr>
          <a:xfrm>
            <a:off x="2195736" y="6092578"/>
            <a:ext cx="4968552" cy="400110"/>
          </a:xfrm>
          <a:prstGeom prst="rect">
            <a:avLst/>
          </a:prstGeom>
          <a:solidFill>
            <a:schemeClr val="bg1"/>
          </a:solidFill>
          <a:ln>
            <a:solidFill>
              <a:srgbClr val="FF0000"/>
            </a:solidFill>
          </a:ln>
        </p:spPr>
        <p:txBody>
          <a:bodyPr wrap="square" rtlCol="0">
            <a:spAutoFit/>
          </a:bodyPr>
          <a:lstStyle/>
          <a:p>
            <a:pPr algn="ctr"/>
            <a:r>
              <a:rPr lang="en-US" dirty="0" smtClean="0"/>
              <a:t>The optimal model is the 13 clusters model.</a:t>
            </a:r>
            <a:endParaRPr lang="en-US" dirty="0"/>
          </a:p>
        </p:txBody>
      </p:sp>
    </p:spTree>
    <p:extLst>
      <p:ext uri="{BB962C8B-B14F-4D97-AF65-F5344CB8AC3E}">
        <p14:creationId xmlns:p14="http://schemas.microsoft.com/office/powerpoint/2010/main" val="47332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research on contrast graph</a:t>
            </a:r>
          </a:p>
          <a:p>
            <a:pPr>
              <a:defRPr/>
            </a:pPr>
            <a:r>
              <a:rPr lang="en-US" sz="2400" dirty="0" smtClean="0">
                <a:solidFill>
                  <a:srgbClr val="00B0F0"/>
                </a:solidFill>
                <a:effectLst>
                  <a:outerShdw blurRad="38100" dist="38100" dir="2700000" algn="tl">
                    <a:srgbClr val="000000">
                      <a:alpha val="43137"/>
                    </a:srgbClr>
                  </a:outerShdw>
                </a:effectLst>
                <a:latin typeface="Arial" pitchFamily="34" charset="0"/>
                <a:ea typeface="+mj-ea"/>
                <a:cs typeface="+mj-cs"/>
              </a:rPr>
              <a:t>…</a:t>
            </a:r>
            <a:endParaRPr lang="en-US" sz="2400"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pic>
        <p:nvPicPr>
          <p:cNvPr id="5" name="Picture 4"/>
          <p:cNvPicPr/>
          <p:nvPr/>
        </p:nvPicPr>
        <p:blipFill rotWithShape="1">
          <a:blip r:embed="rId2"/>
          <a:srcRect l="17085" t="4091" r="16696" b="4146"/>
          <a:stretch/>
        </p:blipFill>
        <p:spPr bwMode="auto">
          <a:xfrm>
            <a:off x="899591" y="404664"/>
            <a:ext cx="7344818" cy="6048674"/>
          </a:xfrm>
          <a:prstGeom prst="rect">
            <a:avLst/>
          </a:prstGeom>
          <a:ln w="6350">
            <a:solidFill>
              <a:schemeClr val="tx1"/>
            </a:solidFill>
          </a:ln>
          <a:extLst>
            <a:ext uri="{53640926-AAD7-44D8-BBD7-CCE9431645EC}">
              <a14:shadowObscured xmlns:a14="http://schemas.microsoft.com/office/drawing/2010/main"/>
            </a:ext>
          </a:extLst>
        </p:spPr>
      </p:pic>
      <p:grpSp>
        <p:nvGrpSpPr>
          <p:cNvPr id="6" name="组合 41"/>
          <p:cNvGrpSpPr/>
          <p:nvPr/>
        </p:nvGrpSpPr>
        <p:grpSpPr>
          <a:xfrm>
            <a:off x="1691680" y="1358772"/>
            <a:ext cx="5904656" cy="4158460"/>
            <a:chOff x="383098" y="397656"/>
            <a:chExt cx="4472524" cy="3000554"/>
          </a:xfrm>
        </p:grpSpPr>
        <p:sp>
          <p:nvSpPr>
            <p:cNvPr id="7" name="椭圆 42"/>
            <p:cNvSpPr/>
            <p:nvPr/>
          </p:nvSpPr>
          <p:spPr>
            <a:xfrm>
              <a:off x="2018948" y="1308494"/>
              <a:ext cx="1372785" cy="1299823"/>
            </a:xfrm>
            <a:prstGeom prst="ellipse">
              <a:avLst/>
            </a:prstGeom>
            <a:noFill/>
            <a:ln w="15875"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8" name="椭圆 43"/>
            <p:cNvSpPr/>
            <p:nvPr/>
          </p:nvSpPr>
          <p:spPr>
            <a:xfrm rot="20383753">
              <a:off x="461194" y="397656"/>
              <a:ext cx="3219557" cy="1138169"/>
            </a:xfrm>
            <a:prstGeom prst="ellipse">
              <a:avLst/>
            </a:prstGeom>
            <a:noFill/>
            <a:ln w="15875" cap="flat" cmpd="sng" algn="ctr">
              <a:solidFill>
                <a:sysClr val="windowText" lastClr="000000"/>
              </a:solidFill>
              <a:prstDash val="sys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椭圆 44"/>
            <p:cNvSpPr/>
            <p:nvPr/>
          </p:nvSpPr>
          <p:spPr>
            <a:xfrm rot="11843598">
              <a:off x="873544" y="2278854"/>
              <a:ext cx="2140313" cy="1119356"/>
            </a:xfrm>
            <a:prstGeom prst="ellipse">
              <a:avLst/>
            </a:prstGeom>
            <a:noFill/>
            <a:ln w="15875" cap="flat" cmpd="sng" algn="ctr">
              <a:solidFill>
                <a:sysClr val="windowText" lastClr="000000"/>
              </a:solidFill>
              <a:prstDash val="sys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1" name="椭圆 45"/>
            <p:cNvSpPr/>
            <p:nvPr/>
          </p:nvSpPr>
          <p:spPr>
            <a:xfrm rot="13720487">
              <a:off x="3182599" y="1212252"/>
              <a:ext cx="1470162" cy="1118458"/>
            </a:xfrm>
            <a:prstGeom prst="ellipse">
              <a:avLst/>
            </a:prstGeom>
            <a:noFill/>
            <a:ln w="15875" cap="flat" cmpd="sng" algn="ctr">
              <a:solidFill>
                <a:sysClr val="windowText" lastClr="000000"/>
              </a:solidFill>
              <a:prstDash val="sys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矩形 46"/>
            <p:cNvSpPr/>
            <p:nvPr/>
          </p:nvSpPr>
          <p:spPr>
            <a:xfrm>
              <a:off x="1069576" y="536315"/>
              <a:ext cx="1314271" cy="328540"/>
            </a:xfrm>
            <a:prstGeom prst="rect">
              <a:avLst/>
            </a:prstGeom>
            <a:solidFill>
              <a:schemeClr val="tx1"/>
            </a:solidFill>
            <a:ln w="6350" cap="flat" cmpd="sng" algn="ctr">
              <a:solidFill>
                <a:srgbClr val="A5A5A5"/>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indent="0" algn="ctr">
                <a:lnSpc>
                  <a:spcPct val="125000"/>
                </a:lnSpc>
                <a:spcAft>
                  <a:spcPts val="0"/>
                </a:spcAft>
              </a:pPr>
              <a:r>
                <a:rPr lang="en-US" sz="900" dirty="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A. Science knowledge system</a:t>
              </a:r>
              <a:br>
                <a:rPr lang="en-US" sz="900" dirty="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br>
              <a:r>
                <a:rPr lang="en-US" sz="900" dirty="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 cognition perspective</a:t>
              </a:r>
              <a:endParaRPr lang="fr-FR" sz="1200" dirty="0">
                <a:effectLst/>
                <a:latin typeface="Times New Roman" panose="02020603050405020304" pitchFamily="18" charset="0"/>
                <a:ea typeface="SimSun" panose="02010600030101010101" pitchFamily="2" charset="-122"/>
                <a:cs typeface="Calibri" panose="020F0502020204030204" pitchFamily="34" charset="0"/>
              </a:endParaRPr>
            </a:p>
          </p:txBody>
        </p:sp>
        <p:sp>
          <p:nvSpPr>
            <p:cNvPr id="13" name="矩形 47"/>
            <p:cNvSpPr/>
            <p:nvPr/>
          </p:nvSpPr>
          <p:spPr>
            <a:xfrm>
              <a:off x="383098" y="2988840"/>
              <a:ext cx="1329214" cy="346157"/>
            </a:xfrm>
            <a:prstGeom prst="rect">
              <a:avLst/>
            </a:prstGeom>
            <a:solidFill>
              <a:schemeClr val="tx1"/>
            </a:solidFill>
            <a:ln w="6350" cap="flat" cmpd="sng" algn="ctr">
              <a:solidFill>
                <a:srgbClr val="A5A5A5"/>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indent="0" algn="ctr">
                <a:lnSpc>
                  <a:spcPct val="125000"/>
                </a:lnSpc>
                <a:spcAft>
                  <a:spcPts val="0"/>
                </a:spcAft>
              </a:pPr>
              <a:r>
                <a:rPr lang="en-US" sz="90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B. Science practice system </a:t>
              </a:r>
              <a:br>
                <a:rPr lang="en-US" sz="90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br>
              <a:r>
                <a:rPr lang="en-US" sz="90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 application perspective</a:t>
              </a:r>
              <a:endParaRPr lang="fr-FR" sz="1200">
                <a:effectLst/>
                <a:latin typeface="Times New Roman" panose="02020603050405020304" pitchFamily="18" charset="0"/>
                <a:ea typeface="SimSun" panose="02010600030101010101" pitchFamily="2" charset="-122"/>
                <a:cs typeface="Calibri" panose="020F0502020204030204" pitchFamily="34" charset="0"/>
              </a:endParaRPr>
            </a:p>
          </p:txBody>
        </p:sp>
        <p:sp>
          <p:nvSpPr>
            <p:cNvPr id="14" name="矩形 48"/>
            <p:cNvSpPr/>
            <p:nvPr/>
          </p:nvSpPr>
          <p:spPr>
            <a:xfrm>
              <a:off x="3455748" y="1068718"/>
              <a:ext cx="1399874" cy="351474"/>
            </a:xfrm>
            <a:prstGeom prst="rect">
              <a:avLst/>
            </a:prstGeom>
            <a:solidFill>
              <a:schemeClr val="tx1"/>
            </a:solidFill>
            <a:ln w="6350" cap="flat" cmpd="sng" algn="ctr">
              <a:solidFill>
                <a:srgbClr val="A5A5A5"/>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indent="0" algn="ctr">
                <a:lnSpc>
                  <a:spcPct val="125000"/>
                </a:lnSpc>
                <a:spcAft>
                  <a:spcPts val="0"/>
                </a:spcAft>
              </a:pPr>
              <a:r>
                <a:rPr lang="en-US" sz="900">
                  <a:ln w="9525" cap="rnd" cmpd="sng" algn="ctr">
                    <a:solidFill>
                      <a:srgbClr val="000000"/>
                    </a:solidFill>
                    <a:prstDash val="solid"/>
                    <a:bevel/>
                  </a:ln>
                  <a:solidFill>
                    <a:srgbClr val="FF0000"/>
                  </a:solidFill>
                  <a:effectLst/>
                  <a:latin typeface="Times New Roman" panose="02020603050405020304" pitchFamily="18" charset="0"/>
                  <a:ea typeface="SimSun" panose="02010600030101010101" pitchFamily="2" charset="-122"/>
                  <a:cs typeface="Calibri" panose="020F0502020204030204" pitchFamily="34" charset="0"/>
                </a:rPr>
                <a:t>C. Scientific activity guaranty </a:t>
              </a:r>
              <a:br>
                <a:rPr lang="en-US" sz="900">
                  <a:ln w="9525" cap="rnd" cmpd="sng" algn="ctr">
                    <a:solidFill>
                      <a:srgbClr val="000000"/>
                    </a:solidFill>
                    <a:prstDash val="solid"/>
                    <a:bevel/>
                  </a:ln>
                  <a:solidFill>
                    <a:srgbClr val="FF0000"/>
                  </a:solidFill>
                  <a:effectLst/>
                  <a:latin typeface="Times New Roman" panose="02020603050405020304" pitchFamily="18" charset="0"/>
                  <a:ea typeface="SimSun" panose="02010600030101010101" pitchFamily="2" charset="-122"/>
                  <a:cs typeface="Calibri" panose="020F0502020204030204" pitchFamily="34" charset="0"/>
                </a:rPr>
              </a:br>
              <a:r>
                <a:rPr lang="en-US" sz="900">
                  <a:ln w="9525" cap="rnd" cmpd="sng" algn="ctr">
                    <a:solidFill>
                      <a:srgbClr val="000000"/>
                    </a:solidFill>
                    <a:prstDash val="solid"/>
                    <a:bevel/>
                  </a:ln>
                  <a:solidFill>
                    <a:srgbClr val="FF0000"/>
                  </a:solidFill>
                  <a:effectLst/>
                  <a:latin typeface="Times New Roman" panose="02020603050405020304" pitchFamily="18" charset="0"/>
                  <a:ea typeface="SimSun" panose="02010600030101010101" pitchFamily="2" charset="-122"/>
                  <a:cs typeface="Calibri" panose="020F0502020204030204" pitchFamily="34" charset="0"/>
                </a:rPr>
                <a:t>- institutional perspective </a:t>
              </a:r>
              <a:endParaRPr lang="fr-FR" sz="1200">
                <a:effectLst/>
                <a:latin typeface="Times New Roman" panose="02020603050405020304" pitchFamily="18" charset="0"/>
                <a:ea typeface="SimSun" panose="02010600030101010101" pitchFamily="2" charset="-122"/>
                <a:cs typeface="Calibri" panose="020F0502020204030204" pitchFamily="34" charset="0"/>
              </a:endParaRPr>
            </a:p>
          </p:txBody>
        </p:sp>
        <p:sp>
          <p:nvSpPr>
            <p:cNvPr id="15" name="矩形 60"/>
            <p:cNvSpPr/>
            <p:nvPr/>
          </p:nvSpPr>
          <p:spPr>
            <a:xfrm>
              <a:off x="2087660" y="1944567"/>
              <a:ext cx="479920" cy="188787"/>
            </a:xfrm>
            <a:prstGeom prst="rect">
              <a:avLst/>
            </a:prstGeom>
            <a:solidFill>
              <a:schemeClr val="tx1"/>
            </a:solidFill>
            <a:ln w="6350" cap="flat" cmpd="sng" algn="ctr">
              <a:solidFill>
                <a:srgbClr val="A5A5A5"/>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indent="0" algn="ctr">
                <a:lnSpc>
                  <a:spcPct val="125000"/>
                </a:lnSpc>
                <a:spcAft>
                  <a:spcPts val="0"/>
                </a:spcAft>
              </a:pPr>
              <a:r>
                <a:rPr lang="en-US" sz="900">
                  <a:ln w="9525" cap="rnd" cmpd="sng" algn="ctr">
                    <a:solidFill>
                      <a:srgbClr val="000000"/>
                    </a:solidFill>
                    <a:prstDash val="solid"/>
                    <a:bevel/>
                  </a:ln>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Core</a:t>
              </a:r>
              <a:endParaRPr lang="fr-FR" sz="1200">
                <a:effectLst/>
                <a:latin typeface="Times New Roman" panose="02020603050405020304" pitchFamily="18" charset="0"/>
                <a:ea typeface="SimSun" panose="02010600030101010101" pitchFamily="2" charset="-122"/>
                <a:cs typeface="Calibri" panose="020F0502020204030204" pitchFamily="34" charset="0"/>
              </a:endParaRPr>
            </a:p>
          </p:txBody>
        </p:sp>
      </p:grpSp>
    </p:spTree>
    <p:extLst>
      <p:ext uri="{BB962C8B-B14F-4D97-AF65-F5344CB8AC3E}">
        <p14:creationId xmlns:p14="http://schemas.microsoft.com/office/powerpoint/2010/main" val="630919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work on F-Max metric </a:t>
            </a:r>
          </a:p>
          <a:p>
            <a:pPr>
              <a:defRPr/>
            </a:pPr>
            <a:r>
              <a:rPr lang="en-US" sz="2400" b="1" dirty="0">
                <a:solidFill>
                  <a:srgbClr val="00B0F0"/>
                </a:solidFill>
                <a:effectLst>
                  <a:outerShdw blurRad="38100" dist="38100" dir="2700000" algn="tl">
                    <a:srgbClr val="000000">
                      <a:alpha val="43137"/>
                    </a:srgbClr>
                  </a:outerShdw>
                </a:effectLst>
                <a:latin typeface="Arial" pitchFamily="34" charset="0"/>
              </a:rPr>
              <a:t>Map of Science of Science history in China (cont.)</a:t>
            </a:r>
          </a:p>
        </p:txBody>
      </p:sp>
      <p:pic>
        <p:nvPicPr>
          <p:cNvPr id="4" name="Picture 3"/>
          <p:cNvPicPr/>
          <p:nvPr/>
        </p:nvPicPr>
        <p:blipFill rotWithShape="1">
          <a:blip r:embed="rId2"/>
          <a:srcRect t="7696" r="11531" b="7372"/>
          <a:stretch/>
        </p:blipFill>
        <p:spPr bwMode="auto">
          <a:xfrm>
            <a:off x="481965" y="1412776"/>
            <a:ext cx="8180070" cy="4417060"/>
          </a:xfrm>
          <a:prstGeom prst="rect">
            <a:avLst/>
          </a:prstGeom>
          <a:ln>
            <a:solidFill>
              <a:schemeClr val="tx1"/>
            </a:solidFill>
          </a:ln>
          <a:extLst>
            <a:ext uri="{53640926-AAD7-44D8-BBD7-CCE9431645EC}">
              <a14:shadowObscured xmlns:a14="http://schemas.microsoft.com/office/drawing/2010/main"/>
            </a:ext>
          </a:extLst>
        </p:spPr>
      </p:pic>
      <p:sp>
        <p:nvSpPr>
          <p:cNvPr id="5" name="ZoneTexte 17"/>
          <p:cNvSpPr txBox="1"/>
          <p:nvPr/>
        </p:nvSpPr>
        <p:spPr>
          <a:xfrm>
            <a:off x="3275856" y="6171873"/>
            <a:ext cx="2304256" cy="400110"/>
          </a:xfrm>
          <a:prstGeom prst="rect">
            <a:avLst/>
          </a:prstGeom>
          <a:solidFill>
            <a:schemeClr val="bg1"/>
          </a:solidFill>
          <a:ln>
            <a:solidFill>
              <a:srgbClr val="FF0000"/>
            </a:solidFill>
          </a:ln>
        </p:spPr>
        <p:txBody>
          <a:bodyPr wrap="square" rtlCol="0">
            <a:spAutoFit/>
          </a:bodyPr>
          <a:lstStyle/>
          <a:p>
            <a:pPr algn="ctr"/>
            <a:r>
              <a:rPr lang="en-US" dirty="0"/>
              <a:t>Local view (zoom)</a:t>
            </a:r>
          </a:p>
        </p:txBody>
      </p:sp>
    </p:spTree>
    <p:extLst>
      <p:ext uri="{BB962C8B-B14F-4D97-AF65-F5344CB8AC3E}">
        <p14:creationId xmlns:p14="http://schemas.microsoft.com/office/powerpoint/2010/main" val="310588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research on contrast graph</a:t>
            </a:r>
          </a:p>
          <a:p>
            <a:pPr>
              <a:defRPr/>
            </a:pPr>
            <a:r>
              <a:rPr lang="en-US" sz="2400" dirty="0" smtClean="0">
                <a:solidFill>
                  <a:srgbClr val="00B0F0"/>
                </a:solidFill>
                <a:effectLst>
                  <a:outerShdw blurRad="38100" dist="38100" dir="2700000" algn="tl">
                    <a:srgbClr val="000000">
                      <a:alpha val="43137"/>
                    </a:srgbClr>
                  </a:outerShdw>
                </a:effectLst>
                <a:latin typeface="Arial" pitchFamily="34" charset="0"/>
                <a:ea typeface="+mj-ea"/>
                <a:cs typeface="+mj-cs"/>
              </a:rPr>
              <a:t>…</a:t>
            </a:r>
            <a:endParaRPr lang="en-US" sz="2400"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pic>
        <p:nvPicPr>
          <p:cNvPr id="2" name="Picture 1"/>
          <p:cNvPicPr>
            <a:picLocks noChangeAspect="1"/>
          </p:cNvPicPr>
          <p:nvPr/>
        </p:nvPicPr>
        <p:blipFill>
          <a:blip r:embed="rId2"/>
          <a:stretch>
            <a:fillRect/>
          </a:stretch>
        </p:blipFill>
        <p:spPr>
          <a:xfrm>
            <a:off x="680604" y="404663"/>
            <a:ext cx="7782792" cy="6048674"/>
          </a:xfrm>
          <a:prstGeom prst="rect">
            <a:avLst/>
          </a:prstGeom>
        </p:spPr>
      </p:pic>
    </p:spTree>
    <p:extLst>
      <p:ext uri="{BB962C8B-B14F-4D97-AF65-F5344CB8AC3E}">
        <p14:creationId xmlns:p14="http://schemas.microsoft.com/office/powerpoint/2010/main" val="2284286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On going research on contrast graph</a:t>
            </a:r>
          </a:p>
          <a:p>
            <a:pPr>
              <a:defRPr/>
            </a:pP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 : research topics and their evolution</a:t>
            </a:r>
            <a:endPar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sp>
        <p:nvSpPr>
          <p:cNvPr id="4" name="Rectangle 3"/>
          <p:cNvSpPr/>
          <p:nvPr/>
        </p:nvSpPr>
        <p:spPr>
          <a:xfrm>
            <a:off x="338735" y="1844824"/>
            <a:ext cx="3168352" cy="4708981"/>
          </a:xfrm>
          <a:prstGeom prst="rect">
            <a:avLst/>
          </a:prstGeom>
          <a:solidFill>
            <a:schemeClr val="tx1"/>
          </a:solidFill>
        </p:spPr>
        <p:txBody>
          <a:bodyPr wrap="square">
            <a:spAutoFit/>
          </a:bodyPr>
          <a:lstStyle/>
          <a:p>
            <a:pPr marL="0" marR="0" indent="0" algn="just">
              <a:lnSpc>
                <a:spcPct val="125000"/>
              </a:lnSpc>
              <a:spcAft>
                <a:spcPts val="0"/>
              </a:spcAft>
            </a:pPr>
            <a:r>
              <a:rPr lang="en-US" sz="1200" dirty="0">
                <a:solidFill>
                  <a:srgbClr val="0000FF"/>
                </a:solidFill>
                <a:ea typeface="SimSun" panose="02010600030101010101" pitchFamily="2" charset="-122"/>
                <a:cs typeface="Calibri" panose="020F0502020204030204" pitchFamily="34" charset="0"/>
              </a:rPr>
              <a:t>5.376770 theme</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5.030978 </a:t>
            </a:r>
            <a:r>
              <a:rPr lang="en-US" sz="1200" dirty="0">
                <a:solidFill>
                  <a:srgbClr val="0000FF"/>
                </a:solidFill>
                <a:ea typeface="SimSun" panose="02010600030101010101" pitchFamily="2" charset="-122"/>
                <a:cs typeface="Calibri" panose="020F0502020204030204" pitchFamily="34" charset="0"/>
              </a:rPr>
              <a:t>research hot topics</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4.827424 </a:t>
            </a:r>
            <a:r>
              <a:rPr lang="en-US" sz="1200" dirty="0">
                <a:solidFill>
                  <a:srgbClr val="0000FF"/>
                </a:solidFill>
                <a:ea typeface="SimSun" panose="02010600030101010101" pitchFamily="2" charset="-122"/>
                <a:cs typeface="Calibri" panose="020F0502020204030204" pitchFamily="34" charset="0"/>
              </a:rPr>
              <a:t>literature</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4.734794 </a:t>
            </a:r>
            <a:r>
              <a:rPr lang="en-US" sz="1200" dirty="0">
                <a:solidFill>
                  <a:srgbClr val="0000FF"/>
                </a:solidFill>
                <a:ea typeface="SimSun" panose="02010600030101010101" pitchFamily="2" charset="-122"/>
                <a:cs typeface="Calibri" panose="020F0502020204030204" pitchFamily="34" charset="0"/>
              </a:rPr>
              <a:t>software</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4.697236 </a:t>
            </a:r>
            <a:r>
              <a:rPr lang="en-US" sz="1200" dirty="0">
                <a:solidFill>
                  <a:srgbClr val="0000FF"/>
                </a:solidFill>
                <a:ea typeface="SimSun" panose="02010600030101010101" pitchFamily="2" charset="-122"/>
                <a:cs typeface="Calibri" panose="020F0502020204030204" pitchFamily="34" charset="0"/>
              </a:rPr>
              <a:t>frontier</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4.595268 </a:t>
            </a:r>
            <a:r>
              <a:rPr lang="en-US" sz="1200" dirty="0">
                <a:solidFill>
                  <a:srgbClr val="0000FF"/>
                </a:solidFill>
                <a:ea typeface="SimSun" panose="02010600030101010101" pitchFamily="2" charset="-122"/>
                <a:cs typeface="Calibri" panose="020F0502020204030204" pitchFamily="34" charset="0"/>
              </a:rPr>
              <a:t>development trend</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4.401170 </a:t>
            </a:r>
            <a:r>
              <a:rPr lang="en-US" sz="1200" dirty="0">
                <a:solidFill>
                  <a:srgbClr val="0000FF"/>
                </a:solidFill>
                <a:ea typeface="SimSun" panose="02010600030101010101" pitchFamily="2" charset="-122"/>
                <a:cs typeface="Calibri" panose="020F0502020204030204" pitchFamily="34" charset="0"/>
              </a:rPr>
              <a:t>research topic</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4.342141 </a:t>
            </a:r>
            <a:r>
              <a:rPr lang="en-US" sz="1200" dirty="0">
                <a:solidFill>
                  <a:srgbClr val="0000FF"/>
                </a:solidFill>
                <a:ea typeface="SimSun" panose="02010600030101010101" pitchFamily="2" charset="-122"/>
                <a:cs typeface="Calibri" panose="020F0502020204030204" pitchFamily="34" charset="0"/>
              </a:rPr>
              <a:t>hotspot</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4.159228 </a:t>
            </a:r>
            <a:r>
              <a:rPr lang="en-US" sz="1200" dirty="0">
                <a:solidFill>
                  <a:srgbClr val="0000FF"/>
                </a:solidFill>
                <a:ea typeface="SimSun" panose="02010600030101010101" pitchFamily="2" charset="-122"/>
                <a:cs typeface="Calibri" panose="020F0502020204030204" pitchFamily="34" charset="0"/>
              </a:rPr>
              <a:t>both at home and abroad</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3.989917 </a:t>
            </a:r>
            <a:r>
              <a:rPr lang="en-US" sz="1200" dirty="0">
                <a:solidFill>
                  <a:srgbClr val="0000FF"/>
                </a:solidFill>
                <a:ea typeface="SimSun" panose="02010600030101010101" pitchFamily="2" charset="-122"/>
                <a:cs typeface="Calibri" panose="020F0502020204030204" pitchFamily="34" charset="0"/>
              </a:rPr>
              <a:t>science knowledge mapping</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3.873852 </a:t>
            </a:r>
            <a:r>
              <a:rPr lang="en-US" sz="1200" dirty="0">
                <a:solidFill>
                  <a:srgbClr val="0000FF"/>
                </a:solidFill>
                <a:ea typeface="SimSun" panose="02010600030101010101" pitchFamily="2" charset="-122"/>
                <a:cs typeface="Calibri" panose="020F0502020204030204" pitchFamily="34" charset="0"/>
              </a:rPr>
              <a:t>international</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3.801943 </a:t>
            </a:r>
            <a:r>
              <a:rPr lang="en-US" sz="1200" dirty="0">
                <a:solidFill>
                  <a:srgbClr val="0000FF"/>
                </a:solidFill>
                <a:ea typeface="SimSun" panose="02010600030101010101" pitchFamily="2" charset="-122"/>
                <a:cs typeface="Calibri" panose="020F0502020204030204" pitchFamily="34" charset="0"/>
              </a:rPr>
              <a:t>expectation</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3.648744 </a:t>
            </a:r>
            <a:r>
              <a:rPr lang="en-US" sz="1200" dirty="0">
                <a:solidFill>
                  <a:srgbClr val="0000FF"/>
                </a:solidFill>
                <a:ea typeface="SimSun" panose="02010600030101010101" pitchFamily="2" charset="-122"/>
                <a:cs typeface="Calibri" panose="020F0502020204030204" pitchFamily="34" charset="0"/>
              </a:rPr>
              <a:t>visualization analysis</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3.130080 </a:t>
            </a:r>
            <a:r>
              <a:rPr lang="en-US" sz="1200" dirty="0">
                <a:solidFill>
                  <a:srgbClr val="0000FF"/>
                </a:solidFill>
                <a:ea typeface="SimSun" panose="02010600030101010101" pitchFamily="2" charset="-122"/>
                <a:cs typeface="Calibri" panose="020F0502020204030204" pitchFamily="34" charset="0"/>
              </a:rPr>
              <a:t>trajectory</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2.930680 </a:t>
            </a:r>
            <a:r>
              <a:rPr lang="en-US" sz="1200" dirty="0">
                <a:solidFill>
                  <a:srgbClr val="0000FF"/>
                </a:solidFill>
                <a:ea typeface="SimSun" panose="02010600030101010101" pitchFamily="2" charset="-122"/>
                <a:cs typeface="Calibri" panose="020F0502020204030204" pitchFamily="34" charset="0"/>
              </a:rPr>
              <a:t>clustering</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2.872097 </a:t>
            </a:r>
            <a:r>
              <a:rPr lang="en-US" sz="1200" dirty="0">
                <a:solidFill>
                  <a:srgbClr val="0000FF"/>
                </a:solidFill>
                <a:ea typeface="SimSun" panose="02010600030101010101" pitchFamily="2" charset="-122"/>
                <a:cs typeface="Calibri" panose="020F0502020204030204" pitchFamily="34" charset="0"/>
              </a:rPr>
              <a:t>research trends</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2.855751 </a:t>
            </a:r>
            <a:r>
              <a:rPr lang="en-US" sz="1200" dirty="0">
                <a:solidFill>
                  <a:srgbClr val="0000FF"/>
                </a:solidFill>
                <a:ea typeface="SimSun" panose="02010600030101010101" pitchFamily="2" charset="-122"/>
                <a:cs typeface="Calibri" panose="020F0502020204030204" pitchFamily="34" charset="0"/>
              </a:rPr>
              <a:t>topic words</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en-US" sz="1200" dirty="0" smtClean="0">
                <a:solidFill>
                  <a:srgbClr val="0000FF"/>
                </a:solidFill>
                <a:ea typeface="SimSun" panose="02010600030101010101" pitchFamily="2" charset="-122"/>
                <a:cs typeface="Calibri" panose="020F0502020204030204" pitchFamily="34" charset="0"/>
              </a:rPr>
              <a:t>2.779299 </a:t>
            </a:r>
            <a:r>
              <a:rPr lang="en-US" sz="1200" dirty="0">
                <a:solidFill>
                  <a:srgbClr val="0000FF"/>
                </a:solidFill>
                <a:ea typeface="SimSun" panose="02010600030101010101" pitchFamily="2" charset="-122"/>
                <a:cs typeface="Calibri" panose="020F0502020204030204" pitchFamily="34" charset="0"/>
              </a:rPr>
              <a:t>distribution</a:t>
            </a: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p>
          <a:p>
            <a:pPr marL="0" marR="0" indent="0" algn="just">
              <a:lnSpc>
                <a:spcPct val="125000"/>
              </a:lnSpc>
              <a:spcAft>
                <a:spcPts val="0"/>
              </a:spcAft>
            </a:pPr>
            <a:r>
              <a:rPr lang="fr-FR" sz="1200" dirty="0" smtClean="0">
                <a:solidFill>
                  <a:srgbClr val="0000FF"/>
                </a:solidFill>
                <a:latin typeface="SimSun" panose="02010600030101010101" pitchFamily="2" charset="-122"/>
                <a:ea typeface="SimSun" panose="02010600030101010101" pitchFamily="2" charset="-122"/>
                <a:cs typeface="Calibri" panose="020F0502020204030204" pitchFamily="34" charset="0"/>
              </a:rPr>
              <a:t>……,</a:t>
            </a:r>
            <a:endParaRPr lang="fr-FR" sz="1200" dirty="0">
              <a:ea typeface="SimSun" panose="02010600030101010101" pitchFamily="2" charset="-122"/>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3203848" y="1484784"/>
            <a:ext cx="5160575" cy="2304256"/>
          </a:xfrm>
          <a:prstGeom prst="rect">
            <a:avLst/>
          </a:prstGeom>
          <a:ln>
            <a:solidFill>
              <a:schemeClr val="bg1"/>
            </a:solidFill>
          </a:ln>
        </p:spPr>
      </p:pic>
      <p:sp>
        <p:nvSpPr>
          <p:cNvPr id="8" name="ZoneTexte 17"/>
          <p:cNvSpPr txBox="1"/>
          <p:nvPr/>
        </p:nvSpPr>
        <p:spPr>
          <a:xfrm>
            <a:off x="3995936" y="4365104"/>
            <a:ext cx="4680520" cy="1815882"/>
          </a:xfrm>
          <a:prstGeom prst="rect">
            <a:avLst/>
          </a:prstGeom>
          <a:solidFill>
            <a:schemeClr val="bg1"/>
          </a:solidFill>
          <a:ln>
            <a:solidFill>
              <a:srgbClr val="FF0000"/>
            </a:solidFill>
          </a:ln>
        </p:spPr>
        <p:txBody>
          <a:bodyPr wrap="square" rtlCol="0">
            <a:spAutoFit/>
          </a:bodyPr>
          <a:lstStyle/>
          <a:p>
            <a:r>
              <a:rPr lang="en-US" dirty="0" smtClean="0"/>
              <a:t>Results have been validated by Chinese experts of the domain arguing that the method provide them with very fine grained description of domain history, evolution and domain topics interaction</a:t>
            </a:r>
            <a:endParaRPr lang="en-US" dirty="0"/>
          </a:p>
          <a:p>
            <a:endParaRPr lang="en-US" sz="1200" dirty="0" smtClean="0"/>
          </a:p>
        </p:txBody>
      </p:sp>
      <p:pic>
        <p:nvPicPr>
          <p:cNvPr id="10" name="Picture 9"/>
          <p:cNvPicPr>
            <a:picLocks noChangeAspect="1"/>
          </p:cNvPicPr>
          <p:nvPr/>
        </p:nvPicPr>
        <p:blipFill>
          <a:blip r:embed="rId3"/>
          <a:stretch>
            <a:fillRect/>
          </a:stretch>
        </p:blipFill>
        <p:spPr>
          <a:xfrm>
            <a:off x="2006016" y="2636796"/>
            <a:ext cx="5305991" cy="2376380"/>
          </a:xfrm>
          <a:prstGeom prst="rect">
            <a:avLst/>
          </a:prstGeom>
          <a:ln>
            <a:solidFill>
              <a:schemeClr val="bg1"/>
            </a:solidFill>
          </a:ln>
        </p:spPr>
      </p:pic>
    </p:spTree>
    <p:extLst>
      <p:ext uri="{BB962C8B-B14F-4D97-AF65-F5344CB8AC3E}">
        <p14:creationId xmlns:p14="http://schemas.microsoft.com/office/powerpoint/2010/main" val="2094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7"/>
          <p:cNvSpPr txBox="1">
            <a:spLocks noChangeArrowheads="1"/>
          </p:cNvSpPr>
          <p:nvPr/>
        </p:nvSpPr>
        <p:spPr bwMode="auto">
          <a:xfrm>
            <a:off x="323528" y="116632"/>
            <a:ext cx="8496944" cy="954107"/>
          </a:xfrm>
          <a:prstGeom prst="rect">
            <a:avLst/>
          </a:prstGeom>
          <a:noFill/>
          <a:ln w="9525">
            <a:noFill/>
            <a:miter lim="800000"/>
            <a:headEnd/>
            <a:tailEnd/>
          </a:ln>
        </p:spPr>
        <p:txBody>
          <a:bodyPr wrap="square">
            <a:spAutoFit/>
          </a:bodyPr>
          <a:lstStyle/>
          <a:p>
            <a:r>
              <a:rPr lang="en-US" sz="3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itchFamily="34" charset="0"/>
                <a:ea typeface="+mj-ea"/>
                <a:cs typeface="+mj-cs"/>
              </a:rPr>
              <a:t>Comparison with LDA</a:t>
            </a:r>
          </a:p>
          <a:p>
            <a:pPr>
              <a:defRPr/>
            </a:pPr>
            <a:r>
              <a:rPr lang="en-US" sz="2400" b="1" dirty="0" smtClean="0">
                <a:solidFill>
                  <a:srgbClr val="00B0F0"/>
                </a:solidFill>
                <a:effectLst>
                  <a:outerShdw blurRad="38100" dist="38100" dir="2700000" algn="tl">
                    <a:srgbClr val="000000">
                      <a:alpha val="43137"/>
                    </a:srgbClr>
                  </a:outerShdw>
                </a:effectLst>
                <a:latin typeface="Arial" pitchFamily="34" charset="0"/>
                <a:ea typeface="+mj-ea"/>
                <a:cs typeface="+mj-cs"/>
              </a:rPr>
              <a:t>Topic extraction capabilities</a:t>
            </a:r>
            <a:endPar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pic>
        <p:nvPicPr>
          <p:cNvPr id="2" name="Picture 1"/>
          <p:cNvPicPr>
            <a:picLocks noChangeAspect="1"/>
          </p:cNvPicPr>
          <p:nvPr/>
        </p:nvPicPr>
        <p:blipFill rotWithShape="1">
          <a:blip r:embed="rId2"/>
          <a:srcRect l="23226" t="48600" r="30313" b="15001"/>
          <a:stretch/>
        </p:blipFill>
        <p:spPr>
          <a:xfrm>
            <a:off x="211415" y="1460630"/>
            <a:ext cx="4248472" cy="1872208"/>
          </a:xfrm>
          <a:prstGeom prst="rect">
            <a:avLst/>
          </a:prstGeom>
        </p:spPr>
      </p:pic>
      <p:pic>
        <p:nvPicPr>
          <p:cNvPr id="4" name="Picture 3"/>
          <p:cNvPicPr>
            <a:picLocks noChangeAspect="1"/>
          </p:cNvPicPr>
          <p:nvPr/>
        </p:nvPicPr>
        <p:blipFill rotWithShape="1">
          <a:blip r:embed="rId3"/>
          <a:srcRect l="20075" t="27600" r="27950" b="10801"/>
          <a:stretch/>
        </p:blipFill>
        <p:spPr>
          <a:xfrm>
            <a:off x="4139952" y="1074024"/>
            <a:ext cx="4752528" cy="3168352"/>
          </a:xfrm>
          <a:prstGeom prst="rect">
            <a:avLst/>
          </a:prstGeom>
          <a:ln>
            <a:solidFill>
              <a:schemeClr val="bg1"/>
            </a:solidFill>
          </a:ln>
        </p:spPr>
      </p:pic>
      <p:sp>
        <p:nvSpPr>
          <p:cNvPr id="5" name="ZoneTexte 17"/>
          <p:cNvSpPr txBox="1"/>
          <p:nvPr/>
        </p:nvSpPr>
        <p:spPr>
          <a:xfrm>
            <a:off x="179512" y="3645024"/>
            <a:ext cx="4680520" cy="3046988"/>
          </a:xfrm>
          <a:prstGeom prst="rect">
            <a:avLst/>
          </a:prstGeom>
          <a:solidFill>
            <a:schemeClr val="bg1"/>
          </a:solidFill>
          <a:ln>
            <a:solidFill>
              <a:srgbClr val="FF0000"/>
            </a:solidFill>
          </a:ln>
        </p:spPr>
        <p:txBody>
          <a:bodyPr wrap="square" rtlCol="0">
            <a:spAutoFit/>
          </a:bodyPr>
          <a:lstStyle/>
          <a:p>
            <a:r>
              <a:rPr lang="en-US" dirty="0" smtClean="0"/>
              <a:t>In the 10 topic it found,  LDA method identify 2 only main topics (including one with high noise) among main topics of AI domain. Other found topics were either minor topics or a mix of general terms and noise. </a:t>
            </a:r>
          </a:p>
          <a:p>
            <a:r>
              <a:rPr lang="en-US" dirty="0" smtClean="0"/>
              <a:t>Our proposed method put all the 12 main topics of AI into evidence with very low noise in their descriptions.</a:t>
            </a:r>
            <a:endParaRPr lang="en-US" dirty="0"/>
          </a:p>
          <a:p>
            <a:endParaRPr lang="en-US" sz="1200" dirty="0" smtClean="0"/>
          </a:p>
        </p:txBody>
      </p:sp>
    </p:spTree>
    <p:extLst>
      <p:ext uri="{BB962C8B-B14F-4D97-AF65-F5344CB8AC3E}">
        <p14:creationId xmlns:p14="http://schemas.microsoft.com/office/powerpoint/2010/main" val="423910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179512" y="2780928"/>
            <a:ext cx="8784976" cy="863600"/>
          </a:xfrm>
          <a:prstGeom prst="rect">
            <a:avLst/>
          </a:prstGeom>
        </p:spPr>
        <p:txBody>
          <a:bodyPr/>
          <a:lstStyle/>
          <a:p>
            <a:pPr algn="ctr">
              <a:defRPr/>
            </a:pPr>
            <a:r>
              <a:rPr lang="en-US" sz="36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 new metric for high dimensional data management : the F-max metric</a:t>
            </a:r>
            <a:endParaRPr lang="en-US" sz="3600" b="1" dirty="0">
              <a:solidFill>
                <a:srgbClr val="00B0F0"/>
              </a:solidFill>
              <a:effectLst>
                <a:outerShdw blurRad="38100" dist="38100" dir="2700000" algn="tl">
                  <a:srgbClr val="000000">
                    <a:alpha val="43137"/>
                  </a:srgbClr>
                </a:outerShdw>
              </a:effectLst>
              <a:latin typeface="Arial" pitchFamily="34" charset="0"/>
            </a:endParaRPr>
          </a:p>
          <a:p>
            <a:pPr>
              <a:defRPr/>
            </a:pPr>
            <a:endParaRPr lang="fr-FR"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spTree>
    <p:extLst>
      <p:ext uri="{BB962C8B-B14F-4D97-AF65-F5344CB8AC3E}">
        <p14:creationId xmlns:p14="http://schemas.microsoft.com/office/powerpoint/2010/main" val="2986305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4"/>
          <p:cNvSpPr txBox="1">
            <a:spLocks noChangeArrowheads="1"/>
          </p:cNvSpPr>
          <p:nvPr/>
        </p:nvSpPr>
        <p:spPr bwMode="auto">
          <a:xfrm>
            <a:off x="1620466" y="3707889"/>
            <a:ext cx="2303462" cy="461665"/>
          </a:xfrm>
          <a:prstGeom prst="rect">
            <a:avLst/>
          </a:prstGeom>
          <a:noFill/>
          <a:ln w="9525">
            <a:noFill/>
            <a:miter lim="800000"/>
            <a:headEnd/>
            <a:tailEnd/>
          </a:ln>
        </p:spPr>
        <p:txBody>
          <a:bodyPr>
            <a:spAutoFit/>
          </a:bodyPr>
          <a:lstStyle/>
          <a:p>
            <a:pPr algn="ctr">
              <a:spcBef>
                <a:spcPct val="50000"/>
              </a:spcBef>
            </a:pPr>
            <a:r>
              <a:rPr lang="en-US" sz="2400" b="1" dirty="0">
                <a:solidFill>
                  <a:srgbClr val="800000"/>
                </a:solidFill>
                <a:latin typeface="Arial" pitchFamily="34" charset="0"/>
                <a:cs typeface="Arial" pitchFamily="34" charset="0"/>
              </a:rPr>
              <a:t>Feature Recall</a:t>
            </a:r>
          </a:p>
        </p:txBody>
      </p:sp>
      <p:sp>
        <p:nvSpPr>
          <p:cNvPr id="2055" name="Text Box 5"/>
          <p:cNvSpPr txBox="1">
            <a:spLocks noChangeArrowheads="1"/>
          </p:cNvSpPr>
          <p:nvPr/>
        </p:nvSpPr>
        <p:spPr bwMode="auto">
          <a:xfrm>
            <a:off x="1616401" y="4877632"/>
            <a:ext cx="2756397" cy="830997"/>
          </a:xfrm>
          <a:prstGeom prst="rect">
            <a:avLst/>
          </a:prstGeom>
          <a:noFill/>
          <a:ln w="9525">
            <a:noFill/>
            <a:miter lim="800000"/>
            <a:headEnd/>
            <a:tailEnd/>
          </a:ln>
        </p:spPr>
        <p:txBody>
          <a:bodyPr wrap="square">
            <a:spAutoFit/>
          </a:bodyPr>
          <a:lstStyle/>
          <a:p>
            <a:pPr algn="ctr">
              <a:spcBef>
                <a:spcPct val="50000"/>
              </a:spcBef>
            </a:pPr>
            <a:r>
              <a:rPr lang="en-US" sz="2400" b="1" dirty="0">
                <a:solidFill>
                  <a:srgbClr val="800000"/>
                </a:solidFill>
                <a:latin typeface="Arial" pitchFamily="34" charset="0"/>
                <a:cs typeface="Arial" pitchFamily="34" charset="0"/>
              </a:rPr>
              <a:t>Feature </a:t>
            </a:r>
            <a:r>
              <a:rPr lang="en-US" sz="2400" b="1" dirty="0" smtClean="0">
                <a:solidFill>
                  <a:srgbClr val="800000"/>
                </a:solidFill>
                <a:latin typeface="Arial" pitchFamily="34" charset="0"/>
                <a:cs typeface="Arial" pitchFamily="34" charset="0"/>
              </a:rPr>
              <a:t>Predominance</a:t>
            </a:r>
            <a:endParaRPr lang="en-US" sz="2400" b="1" dirty="0">
              <a:solidFill>
                <a:srgbClr val="800000"/>
              </a:solidFill>
              <a:latin typeface="Arial" pitchFamily="34" charset="0"/>
              <a:cs typeface="Arial" pitchFamily="34" charset="0"/>
            </a:endParaRPr>
          </a:p>
        </p:txBody>
      </p:sp>
      <p:sp>
        <p:nvSpPr>
          <p:cNvPr id="2058" name="AutoShape 15"/>
          <p:cNvSpPr>
            <a:spLocks noChangeArrowheads="1"/>
          </p:cNvSpPr>
          <p:nvPr/>
        </p:nvSpPr>
        <p:spPr bwMode="auto">
          <a:xfrm>
            <a:off x="1547813" y="3356992"/>
            <a:ext cx="5903912" cy="1111047"/>
          </a:xfrm>
          <a:prstGeom prst="roundRect">
            <a:avLst>
              <a:gd name="adj" fmla="val 16667"/>
            </a:avLst>
          </a:prstGeom>
          <a:noFill/>
          <a:ln w="9525">
            <a:solidFill>
              <a:schemeClr val="tx1"/>
            </a:solidFill>
            <a:round/>
            <a:headEnd/>
            <a:tailEnd/>
          </a:ln>
        </p:spPr>
        <p:txBody>
          <a:bodyPr wrap="none" anchor="ctr"/>
          <a:lstStyle/>
          <a:p>
            <a:endParaRPr lang="fr-FR"/>
          </a:p>
        </p:txBody>
      </p:sp>
      <p:sp>
        <p:nvSpPr>
          <p:cNvPr id="2059" name="AutoShape 16"/>
          <p:cNvSpPr>
            <a:spLocks noChangeArrowheads="1"/>
          </p:cNvSpPr>
          <p:nvPr/>
        </p:nvSpPr>
        <p:spPr bwMode="auto">
          <a:xfrm>
            <a:off x="1547813" y="4517592"/>
            <a:ext cx="5903912" cy="1174583"/>
          </a:xfrm>
          <a:prstGeom prst="roundRect">
            <a:avLst>
              <a:gd name="adj" fmla="val 16667"/>
            </a:avLst>
          </a:prstGeom>
          <a:noFill/>
          <a:ln w="9525">
            <a:solidFill>
              <a:schemeClr val="tx1"/>
            </a:solidFill>
            <a:round/>
            <a:headEnd/>
            <a:tailEnd/>
          </a:ln>
        </p:spPr>
        <p:txBody>
          <a:bodyPr wrap="none" anchor="ctr"/>
          <a:lstStyle/>
          <a:p>
            <a:endParaRPr lang="fr-FR"/>
          </a:p>
        </p:txBody>
      </p:sp>
      <p:sp>
        <p:nvSpPr>
          <p:cNvPr id="15" name="Text Box 5"/>
          <p:cNvSpPr txBox="1">
            <a:spLocks noChangeArrowheads="1"/>
          </p:cNvSpPr>
          <p:nvPr/>
        </p:nvSpPr>
        <p:spPr bwMode="auto">
          <a:xfrm>
            <a:off x="317698" y="5949280"/>
            <a:ext cx="8286750" cy="708025"/>
          </a:xfrm>
          <a:prstGeom prst="rect">
            <a:avLst/>
          </a:prstGeom>
          <a:solidFill>
            <a:schemeClr val="bg1"/>
          </a:solidFill>
          <a:ln w="9525">
            <a:solidFill>
              <a:schemeClr val="tx1"/>
            </a:solidFill>
            <a:miter lim="800000"/>
            <a:headEnd/>
            <a:tailEnd/>
          </a:ln>
          <a:effectLst>
            <a:outerShdw dist="107763" dir="18900000" algn="ctr" rotWithShape="0">
              <a:schemeClr val="bg2">
                <a:alpha val="50000"/>
              </a:schemeClr>
            </a:outerShdw>
          </a:effectLst>
        </p:spPr>
        <p:txBody>
          <a:bodyPr anchor="ctr">
            <a:spAutoFit/>
          </a:bodyPr>
          <a:lstStyle/>
          <a:p>
            <a:pPr algn="ctr">
              <a:defRPr/>
            </a:pPr>
            <a:r>
              <a:rPr lang="en-US" dirty="0">
                <a:solidFill>
                  <a:srgbClr val="D60093"/>
                </a:solidFill>
                <a:latin typeface="+mn-lt"/>
                <a:cs typeface="Arial" pitchFamily="34" charset="0"/>
              </a:rPr>
              <a:t>A </a:t>
            </a:r>
            <a:r>
              <a:rPr lang="en-US" b="1" dirty="0">
                <a:solidFill>
                  <a:srgbClr val="D60093"/>
                </a:solidFill>
                <a:latin typeface="+mn-lt"/>
                <a:cs typeface="Arial" pitchFamily="34" charset="0"/>
              </a:rPr>
              <a:t>maximized cluster feature </a:t>
            </a:r>
            <a:r>
              <a:rPr lang="en-US" dirty="0">
                <a:solidFill>
                  <a:srgbClr val="D60093"/>
                </a:solidFill>
                <a:latin typeface="+mn-lt"/>
                <a:cs typeface="Arial" pitchFamily="34" charset="0"/>
              </a:rPr>
              <a:t>is a feature whose </a:t>
            </a:r>
            <a:r>
              <a:rPr lang="en-US" i="1" dirty="0">
                <a:solidFill>
                  <a:srgbClr val="D60093"/>
                </a:solidFill>
                <a:latin typeface="+mn-lt"/>
                <a:cs typeface="Arial" pitchFamily="34" charset="0"/>
              </a:rPr>
              <a:t>Feature F-measure </a:t>
            </a:r>
            <a:r>
              <a:rPr lang="en-US" dirty="0">
                <a:solidFill>
                  <a:srgbClr val="D60093"/>
                </a:solidFill>
                <a:latin typeface="+mn-lt"/>
                <a:cs typeface="Arial" pitchFamily="34" charset="0"/>
              </a:rPr>
              <a:t>is </a:t>
            </a:r>
            <a:r>
              <a:rPr lang="en-US" b="1" dirty="0">
                <a:solidFill>
                  <a:srgbClr val="D60093"/>
                </a:solidFill>
                <a:latin typeface="+mn-lt"/>
                <a:cs typeface="Arial" pitchFamily="34" charset="0"/>
              </a:rPr>
              <a:t>maximized</a:t>
            </a:r>
            <a:r>
              <a:rPr lang="en-US" dirty="0">
                <a:solidFill>
                  <a:srgbClr val="D60093"/>
                </a:solidFill>
                <a:latin typeface="+mn-lt"/>
                <a:cs typeface="Arial" pitchFamily="34" charset="0"/>
              </a:rPr>
              <a:t> by the cluster members (i.e. data).</a:t>
            </a:r>
          </a:p>
        </p:txBody>
      </p:sp>
      <mc:AlternateContent xmlns:mc="http://schemas.openxmlformats.org/markup-compatibility/2006" xmlns:a14="http://schemas.microsoft.com/office/drawing/2010/main">
        <mc:Choice Requires="a14">
          <p:sp>
            <p:nvSpPr>
              <p:cNvPr id="3" name="Rectangle 2"/>
              <p:cNvSpPr/>
              <p:nvPr/>
            </p:nvSpPr>
            <p:spPr>
              <a:xfrm>
                <a:off x="4019950" y="3460134"/>
                <a:ext cx="3358749" cy="9358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a:rPr>
                            <m:t>𝐹𝑅</m:t>
                          </m:r>
                        </m:e>
                        <m:sub>
                          <m:r>
                            <a:rPr lang="fr-FR" i="1">
                              <a:latin typeface="Cambria Math"/>
                            </a:rPr>
                            <m:t>𝑐</m:t>
                          </m:r>
                        </m:sub>
                      </m:sSub>
                      <m:r>
                        <a:rPr lang="fr-FR" i="1">
                          <a:latin typeface="Cambria Math"/>
                        </a:rPr>
                        <m:t>(</m:t>
                      </m:r>
                      <m:r>
                        <a:rPr lang="fr-FR" i="1">
                          <a:latin typeface="Cambria Math"/>
                        </a:rPr>
                        <m:t>𝑓</m:t>
                      </m:r>
                      <m:r>
                        <a:rPr lang="fr-FR" i="1">
                          <a:latin typeface="Cambria Math"/>
                        </a:rPr>
                        <m:t>)=</m:t>
                      </m:r>
                      <m:f>
                        <m:fPr>
                          <m:ctrlPr>
                            <a:rPr lang="fr-FR" i="1">
                              <a:latin typeface="Cambria Math" panose="02040503050406030204" pitchFamily="18" charset="0"/>
                            </a:rPr>
                          </m:ctrlPr>
                        </m:fPr>
                        <m:num>
                          <m:nary>
                            <m:naryPr>
                              <m:chr m:val="∑"/>
                              <m:limLoc m:val="undOvr"/>
                              <m:supHide m:val="on"/>
                              <m:ctrlPr>
                                <a:rPr lang="fr-FR" i="1">
                                  <a:latin typeface="Cambria Math" panose="02040503050406030204" pitchFamily="18" charset="0"/>
                                </a:rPr>
                              </m:ctrlPr>
                            </m:naryPr>
                            <m:sub>
                              <m:r>
                                <a:rPr lang="fr-FR" i="1">
                                  <a:latin typeface="Cambria Math"/>
                                </a:rPr>
                                <m:t>𝑑</m:t>
                              </m:r>
                              <m:r>
                                <a:rPr lang="fr-FR" i="1">
                                  <a:latin typeface="Cambria Math"/>
                                </a:rPr>
                                <m:t>∈</m:t>
                              </m:r>
                              <m:r>
                                <a:rPr lang="fr-FR" i="1">
                                  <a:latin typeface="Cambria Math"/>
                                </a:rPr>
                                <m:t>𝑐</m:t>
                              </m:r>
                            </m:sub>
                            <m:sup/>
                            <m:e>
                              <m:sSubSup>
                                <m:sSubSupPr>
                                  <m:ctrlPr>
                                    <a:rPr lang="fr-FR" i="1">
                                      <a:latin typeface="Cambria Math" panose="02040503050406030204" pitchFamily="18" charset="0"/>
                                    </a:rPr>
                                  </m:ctrlPr>
                                </m:sSubSupPr>
                                <m:e>
                                  <m:r>
                                    <a:rPr lang="fr-FR" i="1">
                                      <a:latin typeface="Cambria Math"/>
                                    </a:rPr>
                                    <m:t>𝑊</m:t>
                                  </m:r>
                                </m:e>
                                <m:sub>
                                  <m:r>
                                    <a:rPr lang="fr-FR" i="1">
                                      <a:latin typeface="Cambria Math"/>
                                    </a:rPr>
                                    <m:t>𝑑</m:t>
                                  </m:r>
                                </m:sub>
                                <m:sup>
                                  <m:r>
                                    <a:rPr lang="fr-FR" i="1">
                                      <a:latin typeface="Cambria Math"/>
                                    </a:rPr>
                                    <m:t>𝑓</m:t>
                                  </m:r>
                                </m:sup>
                              </m:sSubSup>
                            </m:e>
                          </m:nary>
                        </m:num>
                        <m:den>
                          <m:nary>
                            <m:naryPr>
                              <m:chr m:val="∑"/>
                              <m:limLoc m:val="undOvr"/>
                              <m:supHide m:val="on"/>
                              <m:ctrlPr>
                                <a:rPr lang="fr-FR" i="1">
                                  <a:latin typeface="Cambria Math" panose="02040503050406030204" pitchFamily="18" charset="0"/>
                                </a:rPr>
                              </m:ctrlPr>
                            </m:naryPr>
                            <m:sub>
                              <m:sSup>
                                <m:sSupPr>
                                  <m:ctrlPr>
                                    <a:rPr lang="fr-FR" i="1">
                                      <a:latin typeface="Cambria Math" panose="02040503050406030204" pitchFamily="18" charset="0"/>
                                    </a:rPr>
                                  </m:ctrlPr>
                                </m:sSupPr>
                                <m:e>
                                  <m:r>
                                    <a:rPr lang="fr-FR" i="1">
                                      <a:latin typeface="Cambria Math"/>
                                    </a:rPr>
                                    <m:t>𝑐</m:t>
                                  </m:r>
                                </m:e>
                                <m:sup>
                                  <m:r>
                                    <a:rPr lang="fr-FR" i="1">
                                      <a:latin typeface="Cambria Math"/>
                                    </a:rPr>
                                    <m:t>′</m:t>
                                  </m:r>
                                </m:sup>
                              </m:sSup>
                              <m:r>
                                <a:rPr lang="fr-FR" i="1">
                                  <a:latin typeface="Cambria Math"/>
                                </a:rPr>
                                <m:t>∈</m:t>
                              </m:r>
                              <m:r>
                                <a:rPr lang="fr-FR" i="1">
                                  <a:latin typeface="Cambria Math"/>
                                </a:rPr>
                                <m:t>𝐶</m:t>
                              </m:r>
                            </m:sub>
                            <m:sup/>
                            <m:e>
                              <m:nary>
                                <m:naryPr>
                                  <m:chr m:val="∑"/>
                                  <m:limLoc m:val="undOvr"/>
                                  <m:supHide m:val="on"/>
                                  <m:ctrlPr>
                                    <a:rPr lang="fr-FR" i="1">
                                      <a:latin typeface="Cambria Math" panose="02040503050406030204" pitchFamily="18" charset="0"/>
                                    </a:rPr>
                                  </m:ctrlPr>
                                </m:naryPr>
                                <m:sub>
                                  <m:r>
                                    <a:rPr lang="fr-FR" i="1">
                                      <a:latin typeface="Cambria Math"/>
                                    </a:rPr>
                                    <m:t>𝑑</m:t>
                                  </m:r>
                                  <m:r>
                                    <a:rPr lang="fr-FR" i="1">
                                      <a:latin typeface="Cambria Math"/>
                                    </a:rPr>
                                    <m:t>∈</m:t>
                                  </m:r>
                                  <m:sSup>
                                    <m:sSupPr>
                                      <m:ctrlPr>
                                        <a:rPr lang="fr-FR" i="1">
                                          <a:latin typeface="Cambria Math" panose="02040503050406030204" pitchFamily="18" charset="0"/>
                                        </a:rPr>
                                      </m:ctrlPr>
                                    </m:sSupPr>
                                    <m:e>
                                      <m:r>
                                        <a:rPr lang="fr-FR" i="1">
                                          <a:latin typeface="Cambria Math"/>
                                        </a:rPr>
                                        <m:t>𝑐</m:t>
                                      </m:r>
                                    </m:e>
                                    <m:sup>
                                      <m:r>
                                        <a:rPr lang="fr-FR" i="1">
                                          <a:latin typeface="Cambria Math"/>
                                        </a:rPr>
                                        <m:t>′</m:t>
                                      </m:r>
                                    </m:sup>
                                  </m:sSup>
                                </m:sub>
                                <m:sup/>
                                <m:e>
                                  <m:sSubSup>
                                    <m:sSubSupPr>
                                      <m:ctrlPr>
                                        <a:rPr lang="fr-FR" i="1">
                                          <a:latin typeface="Cambria Math" panose="02040503050406030204" pitchFamily="18" charset="0"/>
                                        </a:rPr>
                                      </m:ctrlPr>
                                    </m:sSubSupPr>
                                    <m:e>
                                      <m:r>
                                        <a:rPr lang="fr-FR" i="1">
                                          <a:latin typeface="Cambria Math"/>
                                        </a:rPr>
                                        <m:t>𝑊</m:t>
                                      </m:r>
                                    </m:e>
                                    <m:sub>
                                      <m:r>
                                        <a:rPr lang="fr-FR" i="1">
                                          <a:latin typeface="Cambria Math"/>
                                        </a:rPr>
                                        <m:t>𝑑</m:t>
                                      </m:r>
                                    </m:sub>
                                    <m:sup>
                                      <m:r>
                                        <a:rPr lang="fr-FR" i="1">
                                          <a:latin typeface="Cambria Math"/>
                                        </a:rPr>
                                        <m:t>𝑓</m:t>
                                      </m:r>
                                    </m:sup>
                                  </m:sSubSup>
                                </m:e>
                              </m:nary>
                            </m:e>
                          </m:nary>
                        </m:den>
                      </m:f>
                    </m:oMath>
                  </m:oMathPara>
                </a14:m>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4019950" y="3460134"/>
                <a:ext cx="3358749" cy="935897"/>
              </a:xfrm>
              <a:prstGeom prst="rect">
                <a:avLst/>
              </a:prstGeom>
              <a:blipFill rotWithShape="1">
                <a:blip r:embed="rId3"/>
                <a:stretch>
                  <a:fillRect/>
                </a:stretch>
              </a:blipFill>
            </p:spPr>
            <p:txBody>
              <a:bodyPr/>
              <a:lstStyle/>
              <a:p>
                <a:r>
                  <a:rPr lang="fr-FR">
                    <a:noFill/>
                  </a:rPr>
                  <a:t> </a:t>
                </a:r>
              </a:p>
            </p:txBody>
          </p:sp>
        </mc:Fallback>
      </mc:AlternateContent>
      <p:sp>
        <p:nvSpPr>
          <p:cNvPr id="5" name="Rectangle 4"/>
          <p:cNvSpPr/>
          <p:nvPr/>
        </p:nvSpPr>
        <p:spPr>
          <a:xfrm>
            <a:off x="380908" y="1196752"/>
            <a:ext cx="8223540" cy="2015936"/>
          </a:xfrm>
          <a:prstGeom prst="rect">
            <a:avLst/>
          </a:prstGeom>
        </p:spPr>
        <p:txBody>
          <a:bodyPr wrap="square">
            <a:spAutoFit/>
          </a:bodyPr>
          <a:lstStyle/>
          <a:p>
            <a:pPr algn="just"/>
            <a:r>
              <a:rPr lang="en-US" sz="2500" dirty="0"/>
              <a:t>Let us consider a set of clusters </a:t>
            </a:r>
            <a:r>
              <a:rPr lang="en-US" sz="2500" i="1" dirty="0"/>
              <a:t>C</a:t>
            </a:r>
            <a:r>
              <a:rPr lang="en-US" sz="2500" dirty="0"/>
              <a:t> resulting from a clustering method applied on a set of data </a:t>
            </a:r>
            <a:r>
              <a:rPr lang="en-US" sz="2500" i="1" dirty="0"/>
              <a:t>D</a:t>
            </a:r>
            <a:r>
              <a:rPr lang="en-US" sz="2500" dirty="0"/>
              <a:t> represented with a set of descriptive features </a:t>
            </a:r>
            <a:r>
              <a:rPr lang="en-US" sz="2500" i="1" dirty="0"/>
              <a:t>F</a:t>
            </a:r>
            <a:r>
              <a:rPr lang="en-US" sz="2500" dirty="0"/>
              <a:t>, feature maximization is a metric which favors clusters with maximum </a:t>
            </a:r>
            <a:r>
              <a:rPr lang="en-US" sz="2500" i="1" dirty="0"/>
              <a:t>Feature F-measure</a:t>
            </a:r>
            <a:r>
              <a:rPr lang="en-US" sz="2500" dirty="0"/>
              <a:t> which represents the harmonic mean between : </a:t>
            </a:r>
            <a:endParaRPr lang="fr-FR" sz="2500" dirty="0"/>
          </a:p>
        </p:txBody>
      </p:sp>
      <p:sp>
        <p:nvSpPr>
          <p:cNvPr id="17" name="Rectangle 2"/>
          <p:cNvSpPr txBox="1">
            <a:spLocks noChangeArrowheads="1"/>
          </p:cNvSpPr>
          <p:nvPr/>
        </p:nvSpPr>
        <p:spPr>
          <a:xfrm>
            <a:off x="107504" y="116632"/>
            <a:ext cx="8784976" cy="863600"/>
          </a:xfrm>
          <a:prstGeom prst="rect">
            <a:avLst/>
          </a:prstGeom>
        </p:spPr>
        <p:txBody>
          <a:bodyPr/>
          <a:lstStyle/>
          <a:p>
            <a:pPr algn="ctr">
              <a:defRPr/>
            </a:pPr>
            <a:r>
              <a:rPr lang="en-US" sz="28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An alternative to usual metrics : the feature maximization metric </a:t>
            </a:r>
            <a:r>
              <a:rPr lang="fr-FR" sz="2400" b="1" dirty="0">
                <a:solidFill>
                  <a:srgbClr val="00B0F0"/>
                </a:solidFill>
                <a:effectLst>
                  <a:outerShdw blurRad="38100" dist="38100" dir="2700000" algn="tl">
                    <a:srgbClr val="000000">
                      <a:alpha val="43137"/>
                    </a:srgbClr>
                  </a:outerShdw>
                </a:effectLst>
                <a:latin typeface="Arial" pitchFamily="34" charset="0"/>
              </a:rPr>
              <a:t>[</a:t>
            </a:r>
            <a:r>
              <a:rPr lang="fr-FR" sz="2400" b="1" dirty="0" err="1">
                <a:solidFill>
                  <a:srgbClr val="00B0F0"/>
                </a:solidFill>
                <a:effectLst>
                  <a:outerShdw blurRad="38100" dist="38100" dir="2700000" algn="tl">
                    <a:srgbClr val="000000">
                      <a:alpha val="43137"/>
                    </a:srgbClr>
                  </a:outerShdw>
                </a:effectLst>
                <a:latin typeface="Arial" pitchFamily="34" charset="0"/>
              </a:rPr>
              <a:t>Lamirel</a:t>
            </a:r>
            <a:r>
              <a:rPr lang="fr-FR" sz="2400" b="1" dirty="0">
                <a:solidFill>
                  <a:srgbClr val="00B0F0"/>
                </a:solidFill>
                <a:effectLst>
                  <a:outerShdw blurRad="38100" dist="38100" dir="2700000" algn="tl">
                    <a:srgbClr val="000000">
                      <a:alpha val="43137"/>
                    </a:srgbClr>
                  </a:outerShdw>
                </a:effectLst>
                <a:latin typeface="Arial" pitchFamily="34" charset="0"/>
              </a:rPr>
              <a:t> 08]</a:t>
            </a:r>
            <a:endParaRPr lang="en-US" sz="2400" b="1" dirty="0">
              <a:solidFill>
                <a:srgbClr val="00B0F0"/>
              </a:solidFill>
              <a:effectLst>
                <a:outerShdw blurRad="38100" dist="38100" dir="2700000" algn="tl">
                  <a:srgbClr val="000000">
                    <a:alpha val="43137"/>
                  </a:srgbClr>
                </a:outerShdw>
              </a:effectLst>
              <a:latin typeface="Arial" pitchFamily="34" charset="0"/>
            </a:endParaRPr>
          </a:p>
          <a:p>
            <a:pPr>
              <a:defRPr/>
            </a:pPr>
            <a:endParaRPr lang="fr-FR"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mc:AlternateContent xmlns:mc="http://schemas.openxmlformats.org/markup-compatibility/2006" xmlns:a14="http://schemas.microsoft.com/office/drawing/2010/main">
        <mc:Choice Requires="a14">
          <p:sp>
            <p:nvSpPr>
              <p:cNvPr id="6" name="Rectangle 5"/>
              <p:cNvSpPr/>
              <p:nvPr/>
            </p:nvSpPr>
            <p:spPr>
              <a:xfrm>
                <a:off x="4372798" y="4658302"/>
                <a:ext cx="2840393"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a:rPr>
                            <m:t>𝐹𝑃</m:t>
                          </m:r>
                        </m:e>
                        <m:sub>
                          <m:r>
                            <a:rPr lang="fr-FR" i="1">
                              <a:latin typeface="Cambria Math"/>
                            </a:rPr>
                            <m:t>𝑐</m:t>
                          </m:r>
                        </m:sub>
                      </m:sSub>
                      <m:r>
                        <a:rPr lang="fr-FR" i="1">
                          <a:latin typeface="Cambria Math"/>
                        </a:rPr>
                        <m:t>(</m:t>
                      </m:r>
                      <m:r>
                        <a:rPr lang="fr-FR" i="1">
                          <a:latin typeface="Cambria Math"/>
                        </a:rPr>
                        <m:t>𝑓</m:t>
                      </m:r>
                      <m:r>
                        <a:rPr lang="fr-FR" i="1">
                          <a:latin typeface="Cambria Math"/>
                        </a:rPr>
                        <m:t>)=</m:t>
                      </m:r>
                      <m:f>
                        <m:fPr>
                          <m:ctrlPr>
                            <a:rPr lang="fr-FR" i="1">
                              <a:latin typeface="Cambria Math" panose="02040503050406030204" pitchFamily="18" charset="0"/>
                            </a:rPr>
                          </m:ctrlPr>
                        </m:fPr>
                        <m:num>
                          <m:nary>
                            <m:naryPr>
                              <m:chr m:val="∑"/>
                              <m:limLoc m:val="undOvr"/>
                              <m:supHide m:val="on"/>
                              <m:ctrlPr>
                                <a:rPr lang="fr-FR" i="1">
                                  <a:latin typeface="Cambria Math" panose="02040503050406030204" pitchFamily="18" charset="0"/>
                                </a:rPr>
                              </m:ctrlPr>
                            </m:naryPr>
                            <m:sub>
                              <m:r>
                                <a:rPr lang="fr-FR" i="1">
                                  <a:latin typeface="Cambria Math"/>
                                </a:rPr>
                                <m:t>𝑑</m:t>
                              </m:r>
                              <m:r>
                                <a:rPr lang="fr-FR" i="1">
                                  <a:latin typeface="Cambria Math"/>
                                </a:rPr>
                                <m:t>∈</m:t>
                              </m:r>
                              <m:r>
                                <a:rPr lang="fr-FR" i="1">
                                  <a:latin typeface="Cambria Math"/>
                                </a:rPr>
                                <m:t>𝑐</m:t>
                              </m:r>
                            </m:sub>
                            <m:sup/>
                            <m:e>
                              <m:sSubSup>
                                <m:sSubSupPr>
                                  <m:ctrlPr>
                                    <a:rPr lang="fr-FR" i="1">
                                      <a:latin typeface="Cambria Math" panose="02040503050406030204" pitchFamily="18" charset="0"/>
                                    </a:rPr>
                                  </m:ctrlPr>
                                </m:sSubSupPr>
                                <m:e>
                                  <m:r>
                                    <a:rPr lang="fr-FR" i="1">
                                      <a:latin typeface="Cambria Math"/>
                                    </a:rPr>
                                    <m:t>𝑊</m:t>
                                  </m:r>
                                </m:e>
                                <m:sub>
                                  <m:r>
                                    <a:rPr lang="fr-FR" i="1">
                                      <a:latin typeface="Cambria Math"/>
                                    </a:rPr>
                                    <m:t>𝑑</m:t>
                                  </m:r>
                                </m:sub>
                                <m:sup>
                                  <m:r>
                                    <a:rPr lang="fr-FR" i="1">
                                      <a:latin typeface="Cambria Math"/>
                                    </a:rPr>
                                    <m:t>𝑓</m:t>
                                  </m:r>
                                </m:sup>
                              </m:sSubSup>
                            </m:e>
                          </m:nary>
                        </m:num>
                        <m:den>
                          <m:nary>
                            <m:naryPr>
                              <m:chr m:val="∑"/>
                              <m:limLoc m:val="undOvr"/>
                              <m:supHide m:val="on"/>
                              <m:ctrlPr>
                                <a:rPr lang="fr-FR" i="1">
                                  <a:latin typeface="Cambria Math" panose="02040503050406030204" pitchFamily="18" charset="0"/>
                                </a:rPr>
                              </m:ctrlPr>
                            </m:naryPr>
                            <m:sub>
                              <m:sSup>
                                <m:sSupPr>
                                  <m:ctrlPr>
                                    <a:rPr lang="fr-FR" i="1">
                                      <a:latin typeface="Cambria Math" panose="02040503050406030204" pitchFamily="18" charset="0"/>
                                    </a:rPr>
                                  </m:ctrlPr>
                                </m:sSupPr>
                                <m:e>
                                  <m:r>
                                    <a:rPr lang="fr-FR" i="1">
                                      <a:latin typeface="Cambria Math"/>
                                    </a:rPr>
                                    <m:t>𝑓</m:t>
                                  </m:r>
                                </m:e>
                                <m:sup>
                                  <m:r>
                                    <a:rPr lang="fr-FR" i="1">
                                      <a:latin typeface="Cambria Math"/>
                                    </a:rPr>
                                    <m:t>′</m:t>
                                  </m:r>
                                </m:sup>
                              </m:sSup>
                              <m:r>
                                <a:rPr lang="fr-FR" i="1">
                                  <a:latin typeface="Cambria Math"/>
                                </a:rPr>
                                <m:t>∈</m:t>
                              </m:r>
                              <m:sSup>
                                <m:sSupPr>
                                  <m:ctrlPr>
                                    <a:rPr lang="fr-FR" i="1">
                                      <a:latin typeface="Cambria Math" panose="02040503050406030204" pitchFamily="18" charset="0"/>
                                    </a:rPr>
                                  </m:ctrlPr>
                                </m:sSupPr>
                                <m:e>
                                  <m:r>
                                    <a:rPr lang="fr-FR" i="1">
                                      <a:latin typeface="Cambria Math"/>
                                    </a:rPr>
                                    <m:t>𝐹</m:t>
                                  </m:r>
                                </m:e>
                                <m:sup>
                                  <m:r>
                                    <a:rPr lang="fr-FR" i="1">
                                      <a:latin typeface="Cambria Math"/>
                                    </a:rPr>
                                    <m:t>𝑐</m:t>
                                  </m:r>
                                </m:sup>
                              </m:sSup>
                              <m:r>
                                <a:rPr lang="fr-FR" i="1">
                                  <a:latin typeface="Cambria Math"/>
                                </a:rPr>
                                <m:t>,</m:t>
                              </m:r>
                              <m:r>
                                <a:rPr lang="fr-FR" i="1">
                                  <a:latin typeface="Cambria Math"/>
                                </a:rPr>
                                <m:t>𝑑</m:t>
                              </m:r>
                              <m:r>
                                <a:rPr lang="fr-FR" i="1">
                                  <a:latin typeface="Cambria Math"/>
                                </a:rPr>
                                <m:t>∈</m:t>
                              </m:r>
                              <m:r>
                                <a:rPr lang="fr-FR" i="1">
                                  <a:latin typeface="Cambria Math"/>
                                </a:rPr>
                                <m:t>𝑐</m:t>
                              </m:r>
                            </m:sub>
                            <m:sup/>
                            <m:e>
                              <m:sSubSup>
                                <m:sSubSupPr>
                                  <m:ctrlPr>
                                    <a:rPr lang="fr-FR" i="1">
                                      <a:latin typeface="Cambria Math" panose="02040503050406030204" pitchFamily="18" charset="0"/>
                                    </a:rPr>
                                  </m:ctrlPr>
                                </m:sSubSupPr>
                                <m:e>
                                  <m:r>
                                    <a:rPr lang="fr-FR" i="1">
                                      <a:latin typeface="Cambria Math"/>
                                    </a:rPr>
                                    <m:t>𝑊</m:t>
                                  </m:r>
                                </m:e>
                                <m:sub>
                                  <m:r>
                                    <a:rPr lang="fr-FR" i="1">
                                      <a:latin typeface="Cambria Math"/>
                                    </a:rPr>
                                    <m:t>𝑑</m:t>
                                  </m:r>
                                </m:sub>
                                <m:sup>
                                  <m:sSup>
                                    <m:sSupPr>
                                      <m:ctrlPr>
                                        <a:rPr lang="fr-FR" i="1">
                                          <a:latin typeface="Cambria Math" panose="02040503050406030204" pitchFamily="18" charset="0"/>
                                        </a:rPr>
                                      </m:ctrlPr>
                                    </m:sSupPr>
                                    <m:e>
                                      <m:r>
                                        <a:rPr lang="fr-FR" i="1">
                                          <a:latin typeface="Cambria Math"/>
                                        </a:rPr>
                                        <m:t>𝑓</m:t>
                                      </m:r>
                                    </m:e>
                                    <m:sup>
                                      <m:r>
                                        <a:rPr lang="fr-FR" i="1">
                                          <a:latin typeface="Cambria Math"/>
                                        </a:rPr>
                                        <m:t>′</m:t>
                                      </m:r>
                                    </m:sup>
                                  </m:sSup>
                                </m:sup>
                              </m:sSubSup>
                            </m:e>
                          </m:nary>
                        </m:den>
                      </m:f>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4372798" y="4658302"/>
                <a:ext cx="2840393" cy="1033873"/>
              </a:xfrm>
              <a:prstGeom prst="rect">
                <a:avLst/>
              </a:prstGeom>
              <a:blipFill rotWithShape="1">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7615651" y="3579614"/>
                <a:ext cx="1132813"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m:t>
                      </m:r>
                      <m:d>
                        <m:dPr>
                          <m:endChr m:val="|"/>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𝑐</m:t>
                          </m:r>
                        </m:e>
                      </m:d>
                      <m:r>
                        <a:rPr lang="fr-FR" b="0" i="1" smtClean="0">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oMath>
                  </m:oMathPara>
                </a14:m>
                <a:endParaRPr lang="fr-FR" dirty="0"/>
              </a:p>
            </p:txBody>
          </p:sp>
        </mc:Choice>
        <mc:Fallback xmlns="">
          <p:sp>
            <p:nvSpPr>
              <p:cNvPr id="11" name="ZoneTexte 10"/>
              <p:cNvSpPr txBox="1">
                <a:spLocks noRot="1" noChangeAspect="1" noMove="1" noResize="1" noEditPoints="1" noAdjustHandles="1" noChangeArrowheads="1" noChangeShapeType="1" noTextEdit="1"/>
              </p:cNvSpPr>
              <p:nvPr/>
            </p:nvSpPr>
            <p:spPr>
              <a:xfrm>
                <a:off x="7615651" y="3579614"/>
                <a:ext cx="1132813" cy="307777"/>
              </a:xfrm>
              <a:prstGeom prst="rect">
                <a:avLst/>
              </a:prstGeom>
              <a:blipFill rotWithShape="0">
                <a:blip r:embed="rId5"/>
                <a:stretch>
                  <a:fillRect r="-4301" b="-352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7668344" y="4808185"/>
                <a:ext cx="108012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m:t>
                      </m:r>
                      <m:d>
                        <m:dPr>
                          <m:endChr m:val="|"/>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𝑓</m:t>
                          </m:r>
                        </m:e>
                      </m:d>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m:t>
                      </m:r>
                    </m:oMath>
                  </m:oMathPara>
                </a14:m>
                <a:endParaRPr lang="fr-FR" dirty="0"/>
              </a:p>
            </p:txBody>
          </p:sp>
        </mc:Choice>
        <mc:Fallback xmlns="">
          <p:sp>
            <p:nvSpPr>
              <p:cNvPr id="12" name="ZoneTexte 11"/>
              <p:cNvSpPr txBox="1">
                <a:spLocks noRot="1" noChangeAspect="1" noMove="1" noResize="1" noEditPoints="1" noAdjustHandles="1" noChangeArrowheads="1" noChangeShapeType="1" noTextEdit="1"/>
              </p:cNvSpPr>
              <p:nvPr/>
            </p:nvSpPr>
            <p:spPr>
              <a:xfrm>
                <a:off x="7668344" y="4808185"/>
                <a:ext cx="1080120" cy="307777"/>
              </a:xfrm>
              <a:prstGeom prst="rect">
                <a:avLst/>
              </a:prstGeom>
              <a:blipFill rotWithShape="0">
                <a:blip r:embed="rId6"/>
                <a:stretch>
                  <a:fillRect l="-2260" t="-2000" r="-6780" b="-38000"/>
                </a:stretch>
              </a:blipFill>
            </p:spPr>
            <p:txBody>
              <a:bodyPr/>
              <a:lstStyle/>
              <a:p>
                <a:r>
                  <a:rPr lang="fr-FR">
                    <a:noFill/>
                  </a:rPr>
                  <a:t> </a:t>
                </a:r>
              </a:p>
            </p:txBody>
          </p:sp>
        </mc:Fallback>
      </mc:AlternateContent>
    </p:spTree>
    <p:extLst>
      <p:ext uri="{BB962C8B-B14F-4D97-AF65-F5344CB8AC3E}">
        <p14:creationId xmlns:p14="http://schemas.microsoft.com/office/powerpoint/2010/main" val="39373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428625" y="1387252"/>
            <a:ext cx="8429625" cy="4418012"/>
            <a:chOff x="285750" y="1131888"/>
            <a:chExt cx="8574088" cy="4857750"/>
          </a:xfrm>
        </p:grpSpPr>
        <p:grpSp>
          <p:nvGrpSpPr>
            <p:cNvPr id="3" name="Groupe 8"/>
            <p:cNvGrpSpPr>
              <a:grpSpLocks/>
            </p:cNvGrpSpPr>
            <p:nvPr/>
          </p:nvGrpSpPr>
          <p:grpSpPr bwMode="auto">
            <a:xfrm>
              <a:off x="641350" y="2560638"/>
              <a:ext cx="1430338" cy="2430462"/>
              <a:chOff x="1070744" y="2786852"/>
              <a:chExt cx="1430348" cy="2429686"/>
            </a:xfrm>
          </p:grpSpPr>
          <p:cxnSp>
            <p:nvCxnSpPr>
              <p:cNvPr id="4" name="Connecteur droit 3"/>
              <p:cNvCxnSpPr/>
              <p:nvPr/>
            </p:nvCxnSpPr>
            <p:spPr>
              <a:xfrm rot="5400000">
                <a:off x="-142428" y="4000480"/>
                <a:ext cx="2427228" cy="1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1071994" y="5214901"/>
                <a:ext cx="1427409" cy="1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rot="5400000">
                <a:off x="1286597" y="4000480"/>
                <a:ext cx="2427228" cy="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e 9"/>
            <p:cNvGrpSpPr>
              <a:grpSpLocks/>
            </p:cNvGrpSpPr>
            <p:nvPr/>
          </p:nvGrpSpPr>
          <p:grpSpPr bwMode="auto">
            <a:xfrm>
              <a:off x="5246688" y="2560638"/>
              <a:ext cx="1430337" cy="2430462"/>
              <a:chOff x="1070744" y="2786852"/>
              <a:chExt cx="1430348" cy="2429686"/>
            </a:xfrm>
          </p:grpSpPr>
          <p:cxnSp>
            <p:nvCxnSpPr>
              <p:cNvPr id="11" name="Connecteur droit 10"/>
              <p:cNvCxnSpPr/>
              <p:nvPr/>
            </p:nvCxnSpPr>
            <p:spPr>
              <a:xfrm rot="5400000">
                <a:off x="-142624" y="4000480"/>
                <a:ext cx="2427228" cy="1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1071798" y="5214901"/>
                <a:ext cx="1427410" cy="1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rot="5400000">
                <a:off x="1286401" y="4000480"/>
                <a:ext cx="2427228" cy="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681" name="ZoneTexte 13"/>
            <p:cNvSpPr txBox="1">
              <a:spLocks noChangeArrowheads="1"/>
            </p:cNvSpPr>
            <p:nvPr/>
          </p:nvSpPr>
          <p:spPr bwMode="auto">
            <a:xfrm>
              <a:off x="1285875" y="1274763"/>
              <a:ext cx="1884363" cy="585787"/>
            </a:xfrm>
            <a:prstGeom prst="rect">
              <a:avLst/>
            </a:prstGeom>
            <a:noFill/>
            <a:ln w="9525">
              <a:solidFill>
                <a:schemeClr val="tx1"/>
              </a:solidFill>
              <a:miter lim="800000"/>
              <a:headEnd/>
              <a:tailEnd/>
            </a:ln>
          </p:spPr>
          <p:txBody>
            <a:bodyPr wrap="none">
              <a:spAutoFit/>
            </a:bodyPr>
            <a:lstStyle/>
            <a:p>
              <a:r>
                <a:rPr lang="fr-FR" sz="3200" dirty="0"/>
                <a:t>Cluster C</a:t>
              </a:r>
              <a:r>
                <a:rPr lang="fr-FR" sz="3200" baseline="-25000" dirty="0"/>
                <a:t>1</a:t>
              </a:r>
            </a:p>
          </p:txBody>
        </p:sp>
        <p:sp>
          <p:nvSpPr>
            <p:cNvPr id="16" name="Rectangle 15"/>
            <p:cNvSpPr/>
            <p:nvPr/>
          </p:nvSpPr>
          <p:spPr>
            <a:xfrm>
              <a:off x="1047891" y="3275373"/>
              <a:ext cx="928456" cy="4276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17" name="Rectangle 16"/>
            <p:cNvSpPr/>
            <p:nvPr/>
          </p:nvSpPr>
          <p:spPr>
            <a:xfrm>
              <a:off x="1047891" y="3846153"/>
              <a:ext cx="928456" cy="4293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18" name="Rectangle 17"/>
            <p:cNvSpPr/>
            <p:nvPr/>
          </p:nvSpPr>
          <p:spPr>
            <a:xfrm>
              <a:off x="1047891" y="4418680"/>
              <a:ext cx="928456" cy="4276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19" name="Ellipse 18"/>
            <p:cNvSpPr/>
            <p:nvPr/>
          </p:nvSpPr>
          <p:spPr>
            <a:xfrm>
              <a:off x="1123783" y="3355666"/>
              <a:ext cx="200224" cy="25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0" name="Ellipse 19"/>
            <p:cNvSpPr/>
            <p:nvPr/>
          </p:nvSpPr>
          <p:spPr>
            <a:xfrm>
              <a:off x="1123783" y="3917720"/>
              <a:ext cx="200224" cy="256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1" name="Ellipse 20"/>
            <p:cNvSpPr/>
            <p:nvPr/>
          </p:nvSpPr>
          <p:spPr>
            <a:xfrm>
              <a:off x="1118938" y="4490247"/>
              <a:ext cx="200224" cy="256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2" name="Ellipse 21"/>
            <p:cNvSpPr/>
            <p:nvPr/>
          </p:nvSpPr>
          <p:spPr>
            <a:xfrm>
              <a:off x="1419273" y="3917720"/>
              <a:ext cx="200224" cy="2565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4" name="Ellipse 23"/>
            <p:cNvSpPr/>
            <p:nvPr/>
          </p:nvSpPr>
          <p:spPr>
            <a:xfrm>
              <a:off x="1419273" y="4490247"/>
              <a:ext cx="200224" cy="2565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8690" name="ZoneTexte 24"/>
            <p:cNvSpPr txBox="1">
              <a:spLocks noChangeArrowheads="1"/>
            </p:cNvSpPr>
            <p:nvPr/>
          </p:nvSpPr>
          <p:spPr bwMode="auto">
            <a:xfrm>
              <a:off x="623888" y="3275013"/>
              <a:ext cx="509587" cy="461962"/>
            </a:xfrm>
            <a:prstGeom prst="rect">
              <a:avLst/>
            </a:prstGeom>
            <a:noFill/>
            <a:ln w="9525">
              <a:noFill/>
              <a:miter lim="800000"/>
              <a:headEnd/>
              <a:tailEnd/>
            </a:ln>
          </p:spPr>
          <p:txBody>
            <a:bodyPr wrap="none">
              <a:spAutoFit/>
            </a:bodyPr>
            <a:lstStyle/>
            <a:p>
              <a:r>
                <a:rPr lang="fr-FR"/>
                <a:t>D</a:t>
              </a:r>
              <a:r>
                <a:rPr lang="fr-FR" baseline="-25000"/>
                <a:t>1</a:t>
              </a:r>
            </a:p>
          </p:txBody>
        </p:sp>
        <p:sp>
          <p:nvSpPr>
            <p:cNvPr id="28691" name="ZoneTexte 25"/>
            <p:cNvSpPr txBox="1">
              <a:spLocks noChangeArrowheads="1"/>
            </p:cNvSpPr>
            <p:nvPr/>
          </p:nvSpPr>
          <p:spPr bwMode="auto">
            <a:xfrm>
              <a:off x="615950" y="3846513"/>
              <a:ext cx="509588" cy="461962"/>
            </a:xfrm>
            <a:prstGeom prst="rect">
              <a:avLst/>
            </a:prstGeom>
            <a:noFill/>
            <a:ln w="9525">
              <a:noFill/>
              <a:miter lim="800000"/>
              <a:headEnd/>
              <a:tailEnd/>
            </a:ln>
          </p:spPr>
          <p:txBody>
            <a:bodyPr wrap="none">
              <a:spAutoFit/>
            </a:bodyPr>
            <a:lstStyle/>
            <a:p>
              <a:r>
                <a:rPr lang="fr-FR"/>
                <a:t>D</a:t>
              </a:r>
              <a:r>
                <a:rPr lang="fr-FR" baseline="-25000"/>
                <a:t>2</a:t>
              </a:r>
            </a:p>
          </p:txBody>
        </p:sp>
        <p:sp>
          <p:nvSpPr>
            <p:cNvPr id="28692" name="ZoneTexte 26"/>
            <p:cNvSpPr txBox="1">
              <a:spLocks noChangeArrowheads="1"/>
            </p:cNvSpPr>
            <p:nvPr/>
          </p:nvSpPr>
          <p:spPr bwMode="auto">
            <a:xfrm>
              <a:off x="615950" y="4446588"/>
              <a:ext cx="509588" cy="461962"/>
            </a:xfrm>
            <a:prstGeom prst="rect">
              <a:avLst/>
            </a:prstGeom>
            <a:noFill/>
            <a:ln w="9525">
              <a:noFill/>
              <a:miter lim="800000"/>
              <a:headEnd/>
              <a:tailEnd/>
            </a:ln>
          </p:spPr>
          <p:txBody>
            <a:bodyPr wrap="none">
              <a:spAutoFit/>
            </a:bodyPr>
            <a:lstStyle/>
            <a:p>
              <a:r>
                <a:rPr lang="fr-FR"/>
                <a:t>D</a:t>
              </a:r>
              <a:r>
                <a:rPr lang="fr-FR" baseline="-25000"/>
                <a:t>3</a:t>
              </a:r>
            </a:p>
          </p:txBody>
        </p:sp>
        <p:sp>
          <p:nvSpPr>
            <p:cNvPr id="28693" name="ZoneTexte 27"/>
            <p:cNvSpPr txBox="1">
              <a:spLocks noChangeArrowheads="1"/>
            </p:cNvSpPr>
            <p:nvPr/>
          </p:nvSpPr>
          <p:spPr bwMode="auto">
            <a:xfrm>
              <a:off x="571500" y="4989513"/>
              <a:ext cx="1833563" cy="307975"/>
            </a:xfrm>
            <a:prstGeom prst="rect">
              <a:avLst/>
            </a:prstGeom>
            <a:noFill/>
            <a:ln w="9525">
              <a:noFill/>
              <a:miter lim="800000"/>
              <a:headEnd/>
              <a:tailEnd/>
            </a:ln>
          </p:spPr>
          <p:txBody>
            <a:bodyPr wrap="none">
              <a:spAutoFit/>
            </a:bodyPr>
            <a:lstStyle/>
            <a:p>
              <a:r>
                <a:rPr lang="fr-FR" sz="1400"/>
                <a:t>Cluster associated data</a:t>
              </a:r>
            </a:p>
          </p:txBody>
        </p:sp>
        <p:sp>
          <p:nvSpPr>
            <p:cNvPr id="30" name="Rectangle 29"/>
            <p:cNvSpPr/>
            <p:nvPr/>
          </p:nvSpPr>
          <p:spPr>
            <a:xfrm>
              <a:off x="5675638" y="2774411"/>
              <a:ext cx="928456" cy="4293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31" name="Rectangle 30"/>
            <p:cNvSpPr/>
            <p:nvPr/>
          </p:nvSpPr>
          <p:spPr>
            <a:xfrm>
              <a:off x="5675638" y="3346938"/>
              <a:ext cx="928456" cy="4276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32" name="Rectangle 31"/>
            <p:cNvSpPr/>
            <p:nvPr/>
          </p:nvSpPr>
          <p:spPr>
            <a:xfrm>
              <a:off x="5675638" y="3917720"/>
              <a:ext cx="928456" cy="4293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37" name="Ellipse 36"/>
            <p:cNvSpPr/>
            <p:nvPr/>
          </p:nvSpPr>
          <p:spPr>
            <a:xfrm>
              <a:off x="6061553" y="3989285"/>
              <a:ext cx="200224" cy="25659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8698" name="ZoneTexte 37"/>
            <p:cNvSpPr txBox="1">
              <a:spLocks noChangeArrowheads="1"/>
            </p:cNvSpPr>
            <p:nvPr/>
          </p:nvSpPr>
          <p:spPr bwMode="auto">
            <a:xfrm>
              <a:off x="5251450" y="2774950"/>
              <a:ext cx="509588" cy="461963"/>
            </a:xfrm>
            <a:prstGeom prst="rect">
              <a:avLst/>
            </a:prstGeom>
            <a:noFill/>
            <a:ln w="9525">
              <a:noFill/>
              <a:miter lim="800000"/>
              <a:headEnd/>
              <a:tailEnd/>
            </a:ln>
          </p:spPr>
          <p:txBody>
            <a:bodyPr wrap="none">
              <a:spAutoFit/>
            </a:bodyPr>
            <a:lstStyle/>
            <a:p>
              <a:r>
                <a:rPr lang="fr-FR"/>
                <a:t>D</a:t>
              </a:r>
              <a:r>
                <a:rPr lang="fr-FR" baseline="-25000"/>
                <a:t>5</a:t>
              </a:r>
            </a:p>
          </p:txBody>
        </p:sp>
        <p:sp>
          <p:nvSpPr>
            <p:cNvPr id="28699" name="ZoneTexte 38"/>
            <p:cNvSpPr txBox="1">
              <a:spLocks noChangeArrowheads="1"/>
            </p:cNvSpPr>
            <p:nvPr/>
          </p:nvSpPr>
          <p:spPr bwMode="auto">
            <a:xfrm>
              <a:off x="5243513" y="3346450"/>
              <a:ext cx="509587" cy="461963"/>
            </a:xfrm>
            <a:prstGeom prst="rect">
              <a:avLst/>
            </a:prstGeom>
            <a:noFill/>
            <a:ln w="9525">
              <a:noFill/>
              <a:miter lim="800000"/>
              <a:headEnd/>
              <a:tailEnd/>
            </a:ln>
          </p:spPr>
          <p:txBody>
            <a:bodyPr wrap="none">
              <a:spAutoFit/>
            </a:bodyPr>
            <a:lstStyle/>
            <a:p>
              <a:r>
                <a:rPr lang="fr-FR"/>
                <a:t>D</a:t>
              </a:r>
              <a:r>
                <a:rPr lang="fr-FR" baseline="-25000"/>
                <a:t>6</a:t>
              </a:r>
            </a:p>
          </p:txBody>
        </p:sp>
        <p:sp>
          <p:nvSpPr>
            <p:cNvPr id="28700" name="ZoneTexte 39"/>
            <p:cNvSpPr txBox="1">
              <a:spLocks noChangeArrowheads="1"/>
            </p:cNvSpPr>
            <p:nvPr/>
          </p:nvSpPr>
          <p:spPr bwMode="auto">
            <a:xfrm>
              <a:off x="5243513" y="3946525"/>
              <a:ext cx="509587" cy="461963"/>
            </a:xfrm>
            <a:prstGeom prst="rect">
              <a:avLst/>
            </a:prstGeom>
            <a:noFill/>
            <a:ln w="9525">
              <a:noFill/>
              <a:miter lim="800000"/>
              <a:headEnd/>
              <a:tailEnd/>
            </a:ln>
          </p:spPr>
          <p:txBody>
            <a:bodyPr wrap="none">
              <a:spAutoFit/>
            </a:bodyPr>
            <a:lstStyle/>
            <a:p>
              <a:r>
                <a:rPr lang="fr-FR"/>
                <a:t>D</a:t>
              </a:r>
              <a:r>
                <a:rPr lang="fr-FR" baseline="-25000"/>
                <a:t>7</a:t>
              </a:r>
            </a:p>
          </p:txBody>
        </p:sp>
        <p:sp>
          <p:nvSpPr>
            <p:cNvPr id="41" name="Rectangle 40"/>
            <p:cNvSpPr/>
            <p:nvPr/>
          </p:nvSpPr>
          <p:spPr>
            <a:xfrm>
              <a:off x="5677253" y="4490247"/>
              <a:ext cx="930071" cy="4276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8702" name="ZoneTexte 43"/>
            <p:cNvSpPr txBox="1">
              <a:spLocks noChangeArrowheads="1"/>
            </p:cNvSpPr>
            <p:nvPr/>
          </p:nvSpPr>
          <p:spPr bwMode="auto">
            <a:xfrm>
              <a:off x="5246688" y="4518025"/>
              <a:ext cx="509587" cy="461963"/>
            </a:xfrm>
            <a:prstGeom prst="rect">
              <a:avLst/>
            </a:prstGeom>
            <a:noFill/>
            <a:ln w="9525">
              <a:noFill/>
              <a:miter lim="800000"/>
              <a:headEnd/>
              <a:tailEnd/>
            </a:ln>
          </p:spPr>
          <p:txBody>
            <a:bodyPr wrap="none">
              <a:spAutoFit/>
            </a:bodyPr>
            <a:lstStyle/>
            <a:p>
              <a:r>
                <a:rPr lang="fr-FR"/>
                <a:t>D</a:t>
              </a:r>
              <a:r>
                <a:rPr lang="fr-FR" baseline="-25000"/>
                <a:t>8</a:t>
              </a:r>
            </a:p>
          </p:txBody>
        </p:sp>
        <p:sp>
          <p:nvSpPr>
            <p:cNvPr id="45" name="Rectangle 44"/>
            <p:cNvSpPr/>
            <p:nvPr/>
          </p:nvSpPr>
          <p:spPr>
            <a:xfrm>
              <a:off x="285750" y="1131888"/>
              <a:ext cx="3857533" cy="4857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46" name="Ellipse 45"/>
            <p:cNvSpPr/>
            <p:nvPr/>
          </p:nvSpPr>
          <p:spPr>
            <a:xfrm>
              <a:off x="1714765" y="3346938"/>
              <a:ext cx="200224" cy="2565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47" name="Ellipse 46"/>
            <p:cNvSpPr/>
            <p:nvPr/>
          </p:nvSpPr>
          <p:spPr>
            <a:xfrm>
              <a:off x="5746685" y="2845977"/>
              <a:ext cx="200224" cy="25833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48" name="Ellipse 47"/>
            <p:cNvSpPr/>
            <p:nvPr/>
          </p:nvSpPr>
          <p:spPr>
            <a:xfrm>
              <a:off x="5746685" y="3418504"/>
              <a:ext cx="200224" cy="25658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49" name="Ellipse 48"/>
            <p:cNvSpPr/>
            <p:nvPr/>
          </p:nvSpPr>
          <p:spPr>
            <a:xfrm>
              <a:off x="5746685" y="3989285"/>
              <a:ext cx="200224" cy="2565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50" name="Ellipse 49"/>
            <p:cNvSpPr/>
            <p:nvPr/>
          </p:nvSpPr>
          <p:spPr>
            <a:xfrm>
              <a:off x="5746685" y="4560067"/>
              <a:ext cx="200224" cy="25833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51" name="Ellipse 50"/>
            <p:cNvSpPr/>
            <p:nvPr/>
          </p:nvSpPr>
          <p:spPr>
            <a:xfrm>
              <a:off x="6071242" y="4560067"/>
              <a:ext cx="198608" cy="258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53" name="Rectangle 52"/>
            <p:cNvSpPr/>
            <p:nvPr/>
          </p:nvSpPr>
          <p:spPr>
            <a:xfrm>
              <a:off x="4929644" y="1131888"/>
              <a:ext cx="3857533" cy="4857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8711" name="ZoneTexte 53"/>
            <p:cNvSpPr txBox="1">
              <a:spLocks noChangeArrowheads="1"/>
            </p:cNvSpPr>
            <p:nvPr/>
          </p:nvSpPr>
          <p:spPr bwMode="auto">
            <a:xfrm>
              <a:off x="2286000" y="2989263"/>
              <a:ext cx="1692275" cy="461962"/>
            </a:xfrm>
            <a:prstGeom prst="rect">
              <a:avLst/>
            </a:prstGeom>
            <a:noFill/>
            <a:ln w="9525">
              <a:noFill/>
              <a:miter lim="800000"/>
              <a:headEnd/>
              <a:tailEnd/>
            </a:ln>
          </p:spPr>
          <p:txBody>
            <a:bodyPr wrap="none">
              <a:spAutoFit/>
            </a:bodyPr>
            <a:lstStyle/>
            <a:p>
              <a:r>
                <a:rPr lang="fr-FR"/>
                <a:t>R (      ) = 1 </a:t>
              </a:r>
            </a:p>
          </p:txBody>
        </p:sp>
        <p:sp>
          <p:nvSpPr>
            <p:cNvPr id="28712" name="ZoneTexte 54"/>
            <p:cNvSpPr txBox="1">
              <a:spLocks noChangeArrowheads="1"/>
            </p:cNvSpPr>
            <p:nvPr/>
          </p:nvSpPr>
          <p:spPr bwMode="auto">
            <a:xfrm>
              <a:off x="2286000" y="3517900"/>
              <a:ext cx="1570038" cy="461963"/>
            </a:xfrm>
            <a:prstGeom prst="rect">
              <a:avLst/>
            </a:prstGeom>
            <a:noFill/>
            <a:ln w="9525">
              <a:noFill/>
              <a:miter lim="800000"/>
              <a:headEnd/>
              <a:tailEnd/>
            </a:ln>
          </p:spPr>
          <p:txBody>
            <a:bodyPr wrap="none">
              <a:spAutoFit/>
            </a:bodyPr>
            <a:lstStyle/>
            <a:p>
              <a:r>
                <a:rPr lang="fr-FR"/>
                <a:t>P (      ) = 1</a:t>
              </a:r>
            </a:p>
          </p:txBody>
        </p:sp>
        <p:sp>
          <p:nvSpPr>
            <p:cNvPr id="28713" name="ZoneTexte 55"/>
            <p:cNvSpPr txBox="1">
              <a:spLocks noChangeArrowheads="1"/>
            </p:cNvSpPr>
            <p:nvPr/>
          </p:nvSpPr>
          <p:spPr bwMode="auto">
            <a:xfrm>
              <a:off x="2286000" y="4060825"/>
              <a:ext cx="1692275" cy="461963"/>
            </a:xfrm>
            <a:prstGeom prst="rect">
              <a:avLst/>
            </a:prstGeom>
            <a:noFill/>
            <a:ln w="9525">
              <a:noFill/>
              <a:miter lim="800000"/>
              <a:headEnd/>
              <a:tailEnd/>
            </a:ln>
          </p:spPr>
          <p:txBody>
            <a:bodyPr wrap="none">
              <a:spAutoFit/>
            </a:bodyPr>
            <a:lstStyle/>
            <a:p>
              <a:r>
                <a:rPr lang="fr-FR"/>
                <a:t>R (      ) = 1 </a:t>
              </a:r>
            </a:p>
          </p:txBody>
        </p:sp>
        <p:sp>
          <p:nvSpPr>
            <p:cNvPr id="28714" name="ZoneTexte 56"/>
            <p:cNvSpPr txBox="1">
              <a:spLocks noChangeArrowheads="1"/>
            </p:cNvSpPr>
            <p:nvPr/>
          </p:nvSpPr>
          <p:spPr bwMode="auto">
            <a:xfrm>
              <a:off x="2286000" y="4589463"/>
              <a:ext cx="1808163" cy="461962"/>
            </a:xfrm>
            <a:prstGeom prst="rect">
              <a:avLst/>
            </a:prstGeom>
            <a:noFill/>
            <a:ln w="9525">
              <a:noFill/>
              <a:miter lim="800000"/>
              <a:headEnd/>
              <a:tailEnd/>
            </a:ln>
          </p:spPr>
          <p:txBody>
            <a:bodyPr wrap="none">
              <a:spAutoFit/>
            </a:bodyPr>
            <a:lstStyle/>
            <a:p>
              <a:r>
                <a:rPr lang="fr-FR"/>
                <a:t>P (      ) = 2/3</a:t>
              </a:r>
            </a:p>
          </p:txBody>
        </p:sp>
        <p:sp>
          <p:nvSpPr>
            <p:cNvPr id="28715" name="ZoneTexte 57"/>
            <p:cNvSpPr txBox="1">
              <a:spLocks noChangeArrowheads="1"/>
            </p:cNvSpPr>
            <p:nvPr/>
          </p:nvSpPr>
          <p:spPr bwMode="auto">
            <a:xfrm>
              <a:off x="6929438" y="2989263"/>
              <a:ext cx="1930400" cy="461962"/>
            </a:xfrm>
            <a:prstGeom prst="rect">
              <a:avLst/>
            </a:prstGeom>
            <a:noFill/>
            <a:ln w="9525">
              <a:noFill/>
              <a:miter lim="800000"/>
              <a:headEnd/>
              <a:tailEnd/>
            </a:ln>
          </p:spPr>
          <p:txBody>
            <a:bodyPr wrap="none">
              <a:spAutoFit/>
            </a:bodyPr>
            <a:lstStyle/>
            <a:p>
              <a:r>
                <a:rPr lang="fr-FR"/>
                <a:t>R (      ) = 4/5 </a:t>
              </a:r>
            </a:p>
          </p:txBody>
        </p:sp>
        <p:sp>
          <p:nvSpPr>
            <p:cNvPr id="28716" name="ZoneTexte 58"/>
            <p:cNvSpPr txBox="1">
              <a:spLocks noChangeArrowheads="1"/>
            </p:cNvSpPr>
            <p:nvPr/>
          </p:nvSpPr>
          <p:spPr bwMode="auto">
            <a:xfrm>
              <a:off x="6929438" y="3517900"/>
              <a:ext cx="1570037" cy="461963"/>
            </a:xfrm>
            <a:prstGeom prst="rect">
              <a:avLst/>
            </a:prstGeom>
            <a:noFill/>
            <a:ln w="9525">
              <a:noFill/>
              <a:miter lim="800000"/>
              <a:headEnd/>
              <a:tailEnd/>
            </a:ln>
          </p:spPr>
          <p:txBody>
            <a:bodyPr wrap="none">
              <a:spAutoFit/>
            </a:bodyPr>
            <a:lstStyle/>
            <a:p>
              <a:r>
                <a:rPr lang="fr-FR"/>
                <a:t>P (      ) = 1</a:t>
              </a:r>
            </a:p>
          </p:txBody>
        </p:sp>
        <p:sp>
          <p:nvSpPr>
            <p:cNvPr id="28717" name="ZoneTexte 59"/>
            <p:cNvSpPr txBox="1">
              <a:spLocks noChangeArrowheads="1"/>
            </p:cNvSpPr>
            <p:nvPr/>
          </p:nvSpPr>
          <p:spPr bwMode="auto">
            <a:xfrm>
              <a:off x="6929438" y="4060825"/>
              <a:ext cx="1692275" cy="461963"/>
            </a:xfrm>
            <a:prstGeom prst="rect">
              <a:avLst/>
            </a:prstGeom>
            <a:noFill/>
            <a:ln w="9525">
              <a:noFill/>
              <a:miter lim="800000"/>
              <a:headEnd/>
              <a:tailEnd/>
            </a:ln>
          </p:spPr>
          <p:txBody>
            <a:bodyPr wrap="none">
              <a:spAutoFit/>
            </a:bodyPr>
            <a:lstStyle/>
            <a:p>
              <a:r>
                <a:rPr lang="fr-FR"/>
                <a:t>R (      ) = 1 </a:t>
              </a:r>
            </a:p>
          </p:txBody>
        </p:sp>
        <p:sp>
          <p:nvSpPr>
            <p:cNvPr id="28718" name="ZoneTexte 60"/>
            <p:cNvSpPr txBox="1">
              <a:spLocks noChangeArrowheads="1"/>
            </p:cNvSpPr>
            <p:nvPr/>
          </p:nvSpPr>
          <p:spPr bwMode="auto">
            <a:xfrm>
              <a:off x="6929438" y="4589463"/>
              <a:ext cx="1808162" cy="461962"/>
            </a:xfrm>
            <a:prstGeom prst="rect">
              <a:avLst/>
            </a:prstGeom>
            <a:noFill/>
            <a:ln w="9525">
              <a:noFill/>
              <a:miter lim="800000"/>
              <a:headEnd/>
              <a:tailEnd/>
            </a:ln>
          </p:spPr>
          <p:txBody>
            <a:bodyPr wrap="none">
              <a:spAutoFit/>
            </a:bodyPr>
            <a:lstStyle/>
            <a:p>
              <a:r>
                <a:rPr lang="fr-FR"/>
                <a:t>P (      ) = 1/2</a:t>
              </a:r>
            </a:p>
          </p:txBody>
        </p:sp>
        <p:sp>
          <p:nvSpPr>
            <p:cNvPr id="62" name="Ellipse 61"/>
            <p:cNvSpPr/>
            <p:nvPr/>
          </p:nvSpPr>
          <p:spPr>
            <a:xfrm>
              <a:off x="2748177" y="3060674"/>
              <a:ext cx="200224" cy="256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3" name="Ellipse 62"/>
            <p:cNvSpPr/>
            <p:nvPr/>
          </p:nvSpPr>
          <p:spPr>
            <a:xfrm>
              <a:off x="2748177" y="3603528"/>
              <a:ext cx="200224" cy="256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4" name="Ellipse 63"/>
            <p:cNvSpPr/>
            <p:nvPr/>
          </p:nvSpPr>
          <p:spPr>
            <a:xfrm>
              <a:off x="2762709" y="4132417"/>
              <a:ext cx="200224" cy="2565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5" name="Ellipse 64"/>
            <p:cNvSpPr/>
            <p:nvPr/>
          </p:nvSpPr>
          <p:spPr>
            <a:xfrm>
              <a:off x="2762709" y="4661306"/>
              <a:ext cx="200224" cy="2565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6" name="Ellipse 65"/>
            <p:cNvSpPr/>
            <p:nvPr/>
          </p:nvSpPr>
          <p:spPr>
            <a:xfrm>
              <a:off x="7387226" y="3079876"/>
              <a:ext cx="200224" cy="25658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7" name="Ellipse 66"/>
            <p:cNvSpPr/>
            <p:nvPr/>
          </p:nvSpPr>
          <p:spPr>
            <a:xfrm>
              <a:off x="7387226" y="3589564"/>
              <a:ext cx="200224" cy="25658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8" name="Ellipse 67"/>
            <p:cNvSpPr/>
            <p:nvPr/>
          </p:nvSpPr>
          <p:spPr>
            <a:xfrm>
              <a:off x="7404989" y="4132417"/>
              <a:ext cx="200224" cy="25659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9" name="Ellipse 68"/>
            <p:cNvSpPr/>
            <p:nvPr/>
          </p:nvSpPr>
          <p:spPr>
            <a:xfrm>
              <a:off x="7404989" y="4661306"/>
              <a:ext cx="200224" cy="25658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0" name="Ellipse 59"/>
            <p:cNvSpPr/>
            <p:nvPr/>
          </p:nvSpPr>
          <p:spPr>
            <a:xfrm>
              <a:off x="500506" y="5560243"/>
              <a:ext cx="200224" cy="25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61" name="Ellipse 60"/>
            <p:cNvSpPr/>
            <p:nvPr/>
          </p:nvSpPr>
          <p:spPr>
            <a:xfrm>
              <a:off x="857356" y="5560243"/>
              <a:ext cx="200224" cy="2583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71" name="Ellipse 70"/>
            <p:cNvSpPr/>
            <p:nvPr/>
          </p:nvSpPr>
          <p:spPr>
            <a:xfrm>
              <a:off x="1267491" y="5560243"/>
              <a:ext cx="198609" cy="25833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8730" name="ZoneTexte 71"/>
            <p:cNvSpPr txBox="1">
              <a:spLocks noChangeArrowheads="1"/>
            </p:cNvSpPr>
            <p:nvPr/>
          </p:nvSpPr>
          <p:spPr bwMode="auto">
            <a:xfrm>
              <a:off x="1643063" y="5489575"/>
              <a:ext cx="1557337" cy="339725"/>
            </a:xfrm>
            <a:prstGeom prst="rect">
              <a:avLst/>
            </a:prstGeom>
            <a:noFill/>
            <a:ln w="9525">
              <a:noFill/>
              <a:miter lim="800000"/>
              <a:headEnd/>
              <a:tailEnd/>
            </a:ln>
          </p:spPr>
          <p:txBody>
            <a:bodyPr wrap="none">
              <a:spAutoFit/>
            </a:bodyPr>
            <a:lstStyle/>
            <a:p>
              <a:r>
                <a:rPr lang="fr-FR" sz="1600"/>
                <a:t>: Data properties</a:t>
              </a:r>
            </a:p>
          </p:txBody>
        </p:sp>
        <p:sp>
          <p:nvSpPr>
            <p:cNvPr id="73" name="Ellipse 72"/>
            <p:cNvSpPr/>
            <p:nvPr/>
          </p:nvSpPr>
          <p:spPr>
            <a:xfrm>
              <a:off x="5142785" y="5560243"/>
              <a:ext cx="200224" cy="25833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74" name="Ellipse 73"/>
            <p:cNvSpPr/>
            <p:nvPr/>
          </p:nvSpPr>
          <p:spPr>
            <a:xfrm>
              <a:off x="5552920" y="5560243"/>
              <a:ext cx="200224" cy="258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28733" name="ZoneTexte 74"/>
            <p:cNvSpPr txBox="1">
              <a:spLocks noChangeArrowheads="1"/>
            </p:cNvSpPr>
            <p:nvPr/>
          </p:nvSpPr>
          <p:spPr bwMode="auto">
            <a:xfrm>
              <a:off x="5943600" y="5489575"/>
              <a:ext cx="1557338" cy="339725"/>
            </a:xfrm>
            <a:prstGeom prst="rect">
              <a:avLst/>
            </a:prstGeom>
            <a:noFill/>
            <a:ln w="9525">
              <a:noFill/>
              <a:miter lim="800000"/>
              <a:headEnd/>
              <a:tailEnd/>
            </a:ln>
          </p:spPr>
          <p:txBody>
            <a:bodyPr wrap="none">
              <a:spAutoFit/>
            </a:bodyPr>
            <a:lstStyle/>
            <a:p>
              <a:r>
                <a:rPr lang="fr-FR" sz="1600"/>
                <a:t>: Data properties</a:t>
              </a:r>
            </a:p>
          </p:txBody>
        </p:sp>
        <p:sp>
          <p:nvSpPr>
            <p:cNvPr id="28734" name="ZoneTexte 13"/>
            <p:cNvSpPr txBox="1">
              <a:spLocks noChangeArrowheads="1"/>
            </p:cNvSpPr>
            <p:nvPr/>
          </p:nvSpPr>
          <p:spPr bwMode="auto">
            <a:xfrm>
              <a:off x="5929313" y="1346200"/>
              <a:ext cx="1884362" cy="585788"/>
            </a:xfrm>
            <a:prstGeom prst="rect">
              <a:avLst/>
            </a:prstGeom>
            <a:noFill/>
            <a:ln w="9525">
              <a:solidFill>
                <a:schemeClr val="tx1"/>
              </a:solidFill>
              <a:miter lim="800000"/>
              <a:headEnd/>
              <a:tailEnd/>
            </a:ln>
          </p:spPr>
          <p:txBody>
            <a:bodyPr wrap="none">
              <a:spAutoFit/>
            </a:bodyPr>
            <a:lstStyle/>
            <a:p>
              <a:r>
                <a:rPr lang="fr-FR" sz="3200"/>
                <a:t>Cluster C</a:t>
              </a:r>
              <a:r>
                <a:rPr lang="fr-FR" sz="3200" baseline="-25000"/>
                <a:t>2</a:t>
              </a:r>
            </a:p>
          </p:txBody>
        </p:sp>
        <p:sp>
          <p:nvSpPr>
            <p:cNvPr id="28735" name="ZoneTexte 27"/>
            <p:cNvSpPr txBox="1">
              <a:spLocks noChangeArrowheads="1"/>
            </p:cNvSpPr>
            <p:nvPr/>
          </p:nvSpPr>
          <p:spPr bwMode="auto">
            <a:xfrm>
              <a:off x="5214938" y="5060950"/>
              <a:ext cx="1833562" cy="307975"/>
            </a:xfrm>
            <a:prstGeom prst="rect">
              <a:avLst/>
            </a:prstGeom>
            <a:noFill/>
            <a:ln w="9525">
              <a:noFill/>
              <a:miter lim="800000"/>
              <a:headEnd/>
              <a:tailEnd/>
            </a:ln>
          </p:spPr>
          <p:txBody>
            <a:bodyPr wrap="none">
              <a:spAutoFit/>
            </a:bodyPr>
            <a:lstStyle/>
            <a:p>
              <a:r>
                <a:rPr lang="fr-FR" sz="1400"/>
                <a:t>Cluster associated data</a:t>
              </a:r>
            </a:p>
          </p:txBody>
        </p:sp>
      </p:grpSp>
      <p:sp>
        <p:nvSpPr>
          <p:cNvPr id="76" name="Rectangle 2"/>
          <p:cNvSpPr txBox="1">
            <a:spLocks noChangeArrowheads="1"/>
          </p:cNvSpPr>
          <p:nvPr/>
        </p:nvSpPr>
        <p:spPr>
          <a:xfrm>
            <a:off x="323528" y="-18774"/>
            <a:ext cx="8712968" cy="863600"/>
          </a:xfrm>
          <a:prstGeom prst="rect">
            <a:avLst/>
          </a:prstGeom>
        </p:spPr>
        <p:txBody>
          <a:bodyPr/>
          <a:lstStyle/>
          <a:p>
            <a:pPr algn="ctr">
              <a:defRPr/>
            </a:pPr>
            <a:r>
              <a:rPr lang="en-US" sz="32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charset="0"/>
                <a:ea typeface="+mj-ea"/>
                <a:cs typeface="Arial" charset="0"/>
              </a:rPr>
              <a:t>Measures </a:t>
            </a:r>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charset="0"/>
                <a:ea typeface="+mj-ea"/>
                <a:cs typeface="Arial" charset="0"/>
              </a:rPr>
              <a:t>based on data description space</a:t>
            </a:r>
          </a:p>
          <a:p>
            <a:pPr algn="ctr">
              <a:defRPr/>
            </a:pPr>
            <a:r>
              <a:rPr lang="en-US" sz="2400" b="1" dirty="0">
                <a:solidFill>
                  <a:srgbClr val="00B0F0"/>
                </a:solidFill>
                <a:effectLst>
                  <a:outerShdw blurRad="38100" dist="38100" dir="2700000" algn="tl">
                    <a:srgbClr val="000000">
                      <a:alpha val="43137"/>
                    </a:srgbClr>
                  </a:outerShdw>
                </a:effectLst>
                <a:latin typeface="Arial" pitchFamily="34" charset="0"/>
              </a:rPr>
              <a:t> </a:t>
            </a:r>
            <a:r>
              <a:rPr lang="en-US" sz="2400" b="1" dirty="0" smtClean="0">
                <a:solidFill>
                  <a:srgbClr val="00B0F0"/>
                </a:solidFill>
                <a:effectLst>
                  <a:outerShdw blurRad="38100" dist="38100" dir="2700000" algn="tl">
                    <a:srgbClr val="000000">
                      <a:alpha val="43137"/>
                    </a:srgbClr>
                  </a:outerShdw>
                </a:effectLst>
                <a:latin typeface="Arial" pitchFamily="34" charset="0"/>
              </a:rPr>
              <a:t>A simplified view with binary Recall and Precision </a:t>
            </a:r>
            <a:r>
              <a:rPr lang="fr-FR" sz="2400" b="1" dirty="0" smtClean="0">
                <a:solidFill>
                  <a:srgbClr val="00B0F0"/>
                </a:solidFill>
                <a:effectLst>
                  <a:outerShdw blurRad="38100" dist="38100" dir="2700000" algn="tl">
                    <a:srgbClr val="000000">
                      <a:alpha val="43137"/>
                    </a:srgbClr>
                  </a:outerShdw>
                </a:effectLst>
                <a:latin typeface="Arial" pitchFamily="34" charset="0"/>
              </a:rPr>
              <a:t>[</a:t>
            </a:r>
            <a:r>
              <a:rPr lang="fr-FR" sz="2400" b="1" dirty="0" err="1" smtClean="0">
                <a:solidFill>
                  <a:srgbClr val="00B0F0"/>
                </a:solidFill>
                <a:effectLst>
                  <a:outerShdw blurRad="38100" dist="38100" dir="2700000" algn="tl">
                    <a:srgbClr val="000000">
                      <a:alpha val="43137"/>
                    </a:srgbClr>
                  </a:outerShdw>
                </a:effectLst>
                <a:latin typeface="Arial" pitchFamily="34" charset="0"/>
              </a:rPr>
              <a:t>Lamirel</a:t>
            </a:r>
            <a:r>
              <a:rPr lang="fr-FR" sz="2400" b="1" dirty="0" smtClean="0">
                <a:solidFill>
                  <a:srgbClr val="00B0F0"/>
                </a:solidFill>
                <a:effectLst>
                  <a:outerShdw blurRad="38100" dist="38100" dir="2700000" algn="tl">
                    <a:srgbClr val="000000">
                      <a:alpha val="43137"/>
                    </a:srgbClr>
                  </a:outerShdw>
                </a:effectLst>
                <a:latin typeface="Arial" pitchFamily="34" charset="0"/>
              </a:rPr>
              <a:t> </a:t>
            </a:r>
            <a:r>
              <a:rPr lang="fr-FR" sz="2400" b="1" dirty="0">
                <a:solidFill>
                  <a:srgbClr val="00B0F0"/>
                </a:solidFill>
                <a:effectLst>
                  <a:outerShdw blurRad="38100" dist="38100" dir="2700000" algn="tl">
                    <a:srgbClr val="000000">
                      <a:alpha val="43137"/>
                    </a:srgbClr>
                  </a:outerShdw>
                </a:effectLst>
                <a:latin typeface="Arial" pitchFamily="34" charset="0"/>
              </a:rPr>
              <a:t>04]</a:t>
            </a:r>
          </a:p>
          <a:p>
            <a:pPr>
              <a:defRPr/>
            </a:pPr>
            <a:endParaRPr lang="fr-FR" sz="2400" b="1" dirty="0">
              <a:solidFill>
                <a:srgbClr val="00B0F0"/>
              </a:solidFill>
              <a:effectLst>
                <a:outerShdw blurRad="38100" dist="38100" dir="2700000" algn="tl">
                  <a:srgbClr val="000000">
                    <a:alpha val="43137"/>
                  </a:srgbClr>
                </a:outerShdw>
              </a:effectLst>
              <a:latin typeface="Arial" pitchFamily="34" charset="0"/>
              <a:ea typeface="+mj-ea"/>
              <a:cs typeface="+mj-cs"/>
            </a:endParaRPr>
          </a:p>
        </p:txBody>
      </p:sp>
      <p:grpSp>
        <p:nvGrpSpPr>
          <p:cNvPr id="7" name="Group 82"/>
          <p:cNvGrpSpPr>
            <a:grpSpLocks/>
          </p:cNvGrpSpPr>
          <p:nvPr/>
        </p:nvGrpSpPr>
        <p:grpSpPr bwMode="auto">
          <a:xfrm>
            <a:off x="467544" y="5929313"/>
            <a:ext cx="8072438" cy="708025"/>
            <a:chOff x="571472" y="6000768"/>
            <a:chExt cx="8072494" cy="707886"/>
          </a:xfrm>
        </p:grpSpPr>
        <p:sp>
          <p:nvSpPr>
            <p:cNvPr id="80" name="Text Box 5"/>
            <p:cNvSpPr txBox="1">
              <a:spLocks noChangeArrowheads="1"/>
            </p:cNvSpPr>
            <p:nvPr/>
          </p:nvSpPr>
          <p:spPr bwMode="auto">
            <a:xfrm>
              <a:off x="1533504" y="6000768"/>
              <a:ext cx="7110462" cy="707886"/>
            </a:xfrm>
            <a:prstGeom prst="rect">
              <a:avLst/>
            </a:prstGeom>
            <a:solidFill>
              <a:schemeClr val="bg1"/>
            </a:solidFill>
            <a:ln w="9525">
              <a:solidFill>
                <a:schemeClr val="tx1"/>
              </a:solidFill>
              <a:miter lim="800000"/>
              <a:headEnd/>
              <a:tailEnd/>
            </a:ln>
            <a:effectLst>
              <a:outerShdw dist="107763" dir="18900000" algn="ctr" rotWithShape="0">
                <a:schemeClr val="bg2">
                  <a:alpha val="50000"/>
                </a:schemeClr>
              </a:outerShdw>
            </a:effectLst>
          </p:spPr>
          <p:txBody>
            <a:bodyPr anchor="ctr">
              <a:spAutoFit/>
            </a:bodyPr>
            <a:lstStyle/>
            <a:p>
              <a:pPr algn="ctr">
                <a:defRPr/>
              </a:pPr>
              <a:r>
                <a:rPr lang="en-US" dirty="0">
                  <a:solidFill>
                    <a:srgbClr val="D60093"/>
                  </a:solidFill>
                  <a:latin typeface="Arial" pitchFamily="34" charset="0"/>
                  <a:cs typeface="Arial" pitchFamily="34" charset="0"/>
                </a:rPr>
                <a:t>The R, P, F–measure criteria are independent </a:t>
              </a:r>
              <a:br>
                <a:rPr lang="en-US" dirty="0">
                  <a:solidFill>
                    <a:srgbClr val="D60093"/>
                  </a:solidFill>
                  <a:latin typeface="Arial" pitchFamily="34" charset="0"/>
                  <a:cs typeface="Arial" pitchFamily="34" charset="0"/>
                </a:rPr>
              </a:br>
              <a:r>
                <a:rPr lang="en-US" dirty="0">
                  <a:solidFill>
                    <a:srgbClr val="D60093"/>
                  </a:solidFill>
                  <a:latin typeface="Arial" pitchFamily="34" charset="0"/>
                  <a:cs typeface="Arial" pitchFamily="34" charset="0"/>
                </a:rPr>
                <a:t>of the clustering method (symbolic equivalence).</a:t>
              </a:r>
            </a:p>
          </p:txBody>
        </p:sp>
        <p:sp>
          <p:nvSpPr>
            <p:cNvPr id="81" name="AutoShape 6"/>
            <p:cNvSpPr>
              <a:spLocks noChangeArrowheads="1"/>
            </p:cNvSpPr>
            <p:nvPr/>
          </p:nvSpPr>
          <p:spPr bwMode="auto">
            <a:xfrm>
              <a:off x="571472" y="6169010"/>
              <a:ext cx="835031" cy="331722"/>
            </a:xfrm>
            <a:prstGeom prst="rightArrow">
              <a:avLst>
                <a:gd name="adj1" fmla="val 50000"/>
                <a:gd name="adj2" fmla="val 93900"/>
              </a:avLst>
            </a:prstGeom>
            <a:no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defRPr/>
              </a:pPr>
              <a:endParaRPr lang="fr-FR"/>
            </a:p>
          </p:txBody>
        </p:sp>
      </p:grpSp>
    </p:spTree>
    <p:extLst>
      <p:ext uri="{BB962C8B-B14F-4D97-AF65-F5344CB8AC3E}">
        <p14:creationId xmlns:p14="http://schemas.microsoft.com/office/powerpoint/2010/main" val="383822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4"/>
          <p:cNvSpPr>
            <a:spLocks noChangeArrowheads="1"/>
          </p:cNvSpPr>
          <p:nvPr/>
        </p:nvSpPr>
        <p:spPr bwMode="auto">
          <a:xfrm>
            <a:off x="3009900" y="2562225"/>
            <a:ext cx="9144000" cy="0"/>
          </a:xfrm>
          <a:prstGeom prst="rect">
            <a:avLst/>
          </a:prstGeom>
          <a:noFill/>
          <a:ln w="9525">
            <a:noFill/>
            <a:miter lim="800000"/>
            <a:headEnd/>
            <a:tailEnd/>
          </a:ln>
        </p:spPr>
        <p:txBody>
          <a:bodyPr>
            <a:spAutoFit/>
          </a:bodyPr>
          <a:lstStyle/>
          <a:p>
            <a:endParaRPr lang="fr-FR"/>
          </a:p>
        </p:txBody>
      </p:sp>
      <p:sp>
        <p:nvSpPr>
          <p:cNvPr id="3079" name="Rectangle 5"/>
          <p:cNvSpPr>
            <a:spLocks noChangeArrowheads="1"/>
          </p:cNvSpPr>
          <p:nvPr/>
        </p:nvSpPr>
        <p:spPr bwMode="auto">
          <a:xfrm>
            <a:off x="1728788" y="2366963"/>
            <a:ext cx="9144000" cy="0"/>
          </a:xfrm>
          <a:prstGeom prst="rect">
            <a:avLst/>
          </a:prstGeom>
          <a:noFill/>
          <a:ln w="9525">
            <a:noFill/>
            <a:miter lim="800000"/>
            <a:headEnd/>
            <a:tailEnd/>
          </a:ln>
        </p:spPr>
        <p:txBody>
          <a:bodyPr>
            <a:spAutoFit/>
          </a:bodyPr>
          <a:lstStyle/>
          <a:p>
            <a:endParaRPr lang="fr-FR"/>
          </a:p>
        </p:txBody>
      </p:sp>
      <p:sp>
        <p:nvSpPr>
          <p:cNvPr id="3080" name="Rectangle 6"/>
          <p:cNvSpPr>
            <a:spLocks noChangeArrowheads="1"/>
          </p:cNvSpPr>
          <p:nvPr/>
        </p:nvSpPr>
        <p:spPr bwMode="auto">
          <a:xfrm>
            <a:off x="1709738" y="2257425"/>
            <a:ext cx="9144000" cy="0"/>
          </a:xfrm>
          <a:prstGeom prst="rect">
            <a:avLst/>
          </a:prstGeom>
          <a:noFill/>
          <a:ln w="9525">
            <a:noFill/>
            <a:miter lim="800000"/>
            <a:headEnd/>
            <a:tailEnd/>
          </a:ln>
        </p:spPr>
        <p:txBody>
          <a:bodyPr>
            <a:spAutoFit/>
          </a:bodyPr>
          <a:lstStyle/>
          <a:p>
            <a:endParaRPr lang="fr-FR"/>
          </a:p>
        </p:txBody>
      </p:sp>
      <p:sp>
        <p:nvSpPr>
          <p:cNvPr id="3082" name="Text Box 17"/>
          <p:cNvSpPr txBox="1">
            <a:spLocks noChangeArrowheads="1"/>
          </p:cNvSpPr>
          <p:nvPr/>
        </p:nvSpPr>
        <p:spPr bwMode="auto">
          <a:xfrm>
            <a:off x="601663" y="115868"/>
            <a:ext cx="7704137" cy="954107"/>
          </a:xfrm>
          <a:prstGeom prst="rect">
            <a:avLst/>
          </a:prstGeom>
          <a:noFill/>
          <a:ln w="9525">
            <a:noFill/>
            <a:miter lim="800000"/>
            <a:headEnd/>
            <a:tailEnd/>
          </a:ln>
        </p:spPr>
        <p:txBody>
          <a:bodyPr>
            <a:spAutoFit/>
          </a:bodyPr>
          <a:lstStyle/>
          <a:p>
            <a:pPr algn="ctr"/>
            <a:r>
              <a:rPr lang="en-US" sz="32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38100" dist="38100" dir="2700000" algn="tl">
                    <a:srgbClr val="000000">
                      <a:alpha val="43137"/>
                    </a:srgbClr>
                  </a:outerShdw>
                </a:effectLst>
                <a:latin typeface="Arial" charset="0"/>
                <a:ea typeface="+mj-ea"/>
                <a:cs typeface="Arial" charset="0"/>
              </a:rPr>
              <a:t>Feature maximization metric </a:t>
            </a:r>
            <a:endParaRPr lang="en-US" sz="3200" b="1" dirty="0">
              <a:solidFill>
                <a:schemeClr val="tx2"/>
              </a:solidFill>
              <a:effectLst>
                <a:outerShdw blurRad="38100" dist="38100" dir="2700000" algn="tl">
                  <a:srgbClr val="000000">
                    <a:alpha val="43137"/>
                  </a:srgbClr>
                </a:outerShdw>
              </a:effectLst>
              <a:latin typeface="Arial" charset="0"/>
              <a:cs typeface="Arial" charset="0"/>
            </a:endParaRPr>
          </a:p>
          <a:p>
            <a:pPr algn="ctr"/>
            <a:r>
              <a:rPr lang="en-US" sz="2400" b="1" dirty="0">
                <a:solidFill>
                  <a:srgbClr val="00B0F0"/>
                </a:solidFill>
                <a:effectLst>
                  <a:outerShdw blurRad="38100" dist="38100" dir="2700000" algn="tl">
                    <a:srgbClr val="000000">
                      <a:alpha val="43137"/>
                    </a:srgbClr>
                  </a:outerShdw>
                </a:effectLst>
                <a:latin typeface="Arial" pitchFamily="34" charset="0"/>
                <a:ea typeface="+mj-ea"/>
                <a:cs typeface="+mj-cs"/>
              </a:rPr>
              <a:t>Extended use</a:t>
            </a:r>
          </a:p>
        </p:txBody>
      </p:sp>
      <p:sp>
        <p:nvSpPr>
          <p:cNvPr id="10" name="Rectangle 1027"/>
          <p:cNvSpPr txBox="1">
            <a:spLocks noChangeArrowheads="1"/>
          </p:cNvSpPr>
          <p:nvPr/>
        </p:nvSpPr>
        <p:spPr>
          <a:xfrm>
            <a:off x="179511" y="1124744"/>
            <a:ext cx="8964489"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800" kern="0" dirty="0">
              <a:latin typeface="+mn-lt"/>
              <a:cs typeface="Arial" pitchFamily="34" charset="0"/>
            </a:endParaRPr>
          </a:p>
          <a:p>
            <a:pPr marR="0" lvl="0" defTabSz="914400" rtl="0" eaLnBrk="1" fontAlgn="base" latinLnBrk="0" hangingPunct="1">
              <a:lnSpc>
                <a:spcPct val="80000"/>
              </a:lnSpc>
              <a:spcBef>
                <a:spcPct val="20000"/>
              </a:spcBef>
              <a:spcAft>
                <a:spcPct val="0"/>
              </a:spcAft>
              <a:buClr>
                <a:srgbClr val="FFC000"/>
              </a:buClr>
              <a:buSzTx/>
              <a:tabLst/>
              <a:defRPr/>
            </a:pPr>
            <a:r>
              <a:rPr lang="en-US" sz="2700" kern="0" dirty="0">
                <a:latin typeface="+mn-lt"/>
                <a:cs typeface="Arial" pitchFamily="34" charset="0"/>
              </a:rPr>
              <a:t>In machine learning feature maximization metric </a:t>
            </a:r>
            <a:br>
              <a:rPr lang="en-US" sz="2700" kern="0" dirty="0">
                <a:latin typeface="+mn-lt"/>
                <a:cs typeface="Arial" pitchFamily="34" charset="0"/>
              </a:rPr>
            </a:br>
            <a:r>
              <a:rPr lang="en-US" sz="2700" kern="0" dirty="0">
                <a:latin typeface="+mn-lt"/>
                <a:cs typeface="Arial" pitchFamily="34" charset="0"/>
              </a:rPr>
              <a:t>proved to have very various use, like:</a:t>
            </a: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kumimoji="0" lang="en-US" sz="800" b="0" i="0" u="none" strike="noStrike" kern="0" cap="none" spc="0" normalizeH="0" baseline="0" noProof="0" dirty="0">
              <a:ln>
                <a:noFill/>
              </a:ln>
              <a:solidFill>
                <a:schemeClr val="tx1"/>
              </a:solidFill>
              <a:effectLst/>
              <a:uLnTx/>
              <a:uFillTx/>
              <a:latin typeface="+mn-lt"/>
              <a:ea typeface="+mn-ea"/>
              <a:cs typeface="Arial" pitchFamily="34" charset="0"/>
            </a:endParaRP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Extraction of association </a:t>
            </a:r>
            <a:r>
              <a:rPr lang="en-US" sz="2400" dirty="0" smtClean="0">
                <a:latin typeface="Constantia" pitchFamily="18" charset="0"/>
                <a:cs typeface="Arial" pitchFamily="34" charset="0"/>
              </a:rPr>
              <a:t>rules* </a:t>
            </a:r>
            <a:r>
              <a:rPr lang="en-US" sz="2400" dirty="0">
                <a:latin typeface="Constantia" pitchFamily="18" charset="0"/>
                <a:cs typeface="Arial" pitchFamily="34" charset="0"/>
              </a:rPr>
              <a:t>[</a:t>
            </a:r>
            <a:r>
              <a:rPr lang="en-US" sz="2400" dirty="0" err="1">
                <a:latin typeface="Constantia" pitchFamily="18" charset="0"/>
                <a:cs typeface="Arial" pitchFamily="34" charset="0"/>
              </a:rPr>
              <a:t>Lamirel</a:t>
            </a:r>
            <a:r>
              <a:rPr lang="en-US" sz="2400" dirty="0">
                <a:latin typeface="Constantia" pitchFamily="18" charset="0"/>
                <a:cs typeface="Arial" pitchFamily="34" charset="0"/>
              </a:rPr>
              <a:t> 06]</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Optimizing learning [Attik 06]</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Cluster labeling and cluster content mining [Lamirel 08]</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Detecting incoherent clustering results [Lamirel 10]</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Substituting to distance in clustering [Lamirel 11][Lamirel 12]</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a:latin typeface="Constantia" pitchFamily="18" charset="0"/>
                <a:cs typeface="Arial" pitchFamily="34" charset="0"/>
              </a:rPr>
              <a:t>Efficient feature selection for supervised classification </a:t>
            </a:r>
            <a:br>
              <a:rPr lang="en-US" sz="2400" dirty="0">
                <a:latin typeface="Constantia" pitchFamily="18" charset="0"/>
                <a:cs typeface="Arial" pitchFamily="34" charset="0"/>
              </a:rPr>
            </a:br>
            <a:r>
              <a:rPr lang="en-US" sz="2400" dirty="0" smtClean="0">
                <a:latin typeface="Constantia" pitchFamily="18" charset="0"/>
                <a:cs typeface="Arial" pitchFamily="34" charset="0"/>
              </a:rPr>
              <a:t>(dealing with class imbalance, noise, …) [</a:t>
            </a:r>
            <a:r>
              <a:rPr lang="en-US" sz="2400" dirty="0" err="1" smtClean="0">
                <a:latin typeface="Constantia" pitchFamily="18" charset="0"/>
                <a:cs typeface="Arial" pitchFamily="34" charset="0"/>
              </a:rPr>
              <a:t>Lamirel</a:t>
            </a:r>
            <a:r>
              <a:rPr lang="en-US" sz="2400" dirty="0" smtClean="0">
                <a:latin typeface="Constantia" pitchFamily="18" charset="0"/>
                <a:cs typeface="Arial" pitchFamily="34" charset="0"/>
              </a:rPr>
              <a:t> </a:t>
            </a:r>
            <a:r>
              <a:rPr lang="en-US" sz="2400" dirty="0">
                <a:latin typeface="Constantia" pitchFamily="18" charset="0"/>
                <a:cs typeface="Arial" pitchFamily="34" charset="0"/>
              </a:rPr>
              <a:t>11]</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smtClean="0">
                <a:latin typeface="Constantia" pitchFamily="18" charset="0"/>
                <a:cs typeface="Arial" pitchFamily="34" charset="0"/>
              </a:rPr>
              <a:t>Evaluating/Correcting </a:t>
            </a:r>
            <a:r>
              <a:rPr lang="en-US" sz="2400" dirty="0">
                <a:latin typeface="Constantia" pitchFamily="18" charset="0"/>
                <a:cs typeface="Arial" pitchFamily="34" charset="0"/>
              </a:rPr>
              <a:t>initial clustering results </a:t>
            </a:r>
            <a:r>
              <a:rPr lang="en-US" sz="2400" dirty="0" smtClean="0">
                <a:latin typeface="Constantia" pitchFamily="18" charset="0"/>
                <a:cs typeface="Arial" pitchFamily="34" charset="0"/>
              </a:rPr>
              <a:t>[</a:t>
            </a:r>
            <a:r>
              <a:rPr lang="en-US" sz="2400" b="1" dirty="0" err="1" smtClean="0">
                <a:latin typeface="Constantia" pitchFamily="18" charset="0"/>
                <a:cs typeface="Arial" pitchFamily="34" charset="0"/>
              </a:rPr>
              <a:t>Lamirel</a:t>
            </a:r>
            <a:r>
              <a:rPr lang="en-US" sz="2400" b="1" dirty="0" smtClean="0">
                <a:latin typeface="Constantia" pitchFamily="18" charset="0"/>
                <a:cs typeface="Arial" pitchFamily="34" charset="0"/>
              </a:rPr>
              <a:t> 16</a:t>
            </a:r>
            <a:r>
              <a:rPr lang="en-US" sz="2400" dirty="0" smtClean="0">
                <a:latin typeface="Constantia" pitchFamily="18" charset="0"/>
                <a:cs typeface="Arial" pitchFamily="34" charset="0"/>
              </a:rPr>
              <a:t>]</a:t>
            </a: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smtClean="0">
                <a:latin typeface="Constantia" pitchFamily="18" charset="0"/>
                <a:cs typeface="Arial" pitchFamily="34" charset="0"/>
              </a:rPr>
              <a:t>Substituting to distance between distribution [</a:t>
            </a:r>
            <a:r>
              <a:rPr lang="en-US" sz="2400" dirty="0" err="1" smtClean="0">
                <a:latin typeface="Constantia" pitchFamily="18" charset="0"/>
                <a:cs typeface="Arial" pitchFamily="34" charset="0"/>
              </a:rPr>
              <a:t>Lamirel</a:t>
            </a:r>
            <a:r>
              <a:rPr lang="en-US" sz="2400" dirty="0" smtClean="0">
                <a:latin typeface="Constantia" pitchFamily="18" charset="0"/>
                <a:cs typeface="Arial" pitchFamily="34" charset="0"/>
              </a:rPr>
              <a:t> 19]</a:t>
            </a:r>
            <a:endParaRPr lang="en-US" sz="2400" dirty="0">
              <a:latin typeface="Constantia" pitchFamily="18" charset="0"/>
              <a:cs typeface="Arial" pitchFamily="34" charset="0"/>
            </a:endParaRPr>
          </a:p>
          <a:p>
            <a:pPr marL="465138" lvl="1" indent="-290513" eaLnBrk="0" hangingPunct="0">
              <a:lnSpc>
                <a:spcPct val="80000"/>
              </a:lnSpc>
              <a:spcBef>
                <a:spcPct val="20000"/>
              </a:spcBef>
              <a:spcAft>
                <a:spcPts val="400"/>
              </a:spcAft>
              <a:buClr>
                <a:srgbClr val="002060"/>
              </a:buClr>
              <a:buSzPct val="85000"/>
              <a:buBlip>
                <a:blip r:embed="rId3"/>
              </a:buBlip>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a:solidFill>
                  <a:srgbClr val="92D050"/>
                </a:solidFill>
                <a:latin typeface="Constantia" pitchFamily="18" charset="0"/>
                <a:cs typeface="Arial" pitchFamily="34" charset="0"/>
              </a:rPr>
              <a:t>SNA analysis and data synthesis and summarization</a:t>
            </a:r>
            <a:r>
              <a:rPr lang="en-US" sz="2400" dirty="0">
                <a:solidFill>
                  <a:srgbClr val="92D050"/>
                </a:solidFill>
                <a:latin typeface="Constantia" pitchFamily="18" charset="0"/>
                <a:cs typeface="Arial" pitchFamily="34" charset="0"/>
              </a:rPr>
              <a:t> </a:t>
            </a:r>
            <a:r>
              <a:rPr lang="en-US" sz="2400" dirty="0">
                <a:latin typeface="Constantia" pitchFamily="18" charset="0"/>
                <a:cs typeface="Arial" pitchFamily="34" charset="0"/>
              </a:rPr>
              <a:t>[</a:t>
            </a:r>
            <a:r>
              <a:rPr lang="en-US" sz="2400" b="1" dirty="0">
                <a:solidFill>
                  <a:srgbClr val="92D050"/>
                </a:solidFill>
                <a:latin typeface="Constantia" pitchFamily="18" charset="0"/>
                <a:cs typeface="Arial" pitchFamily="34" charset="0"/>
              </a:rPr>
              <a:t>Here</a:t>
            </a:r>
            <a:r>
              <a:rPr lang="en-US" sz="2400" dirty="0">
                <a:latin typeface="Constantia" pitchFamily="18" charset="0"/>
                <a:cs typeface="Arial" pitchFamily="34" charset="0"/>
              </a:rPr>
              <a:t>]</a:t>
            </a:r>
          </a:p>
          <a:p>
            <a:pPr marL="174625" lvl="1" eaLnBrk="0" hangingPunct="0">
              <a:lnSpc>
                <a:spcPct val="80000"/>
              </a:lnSpc>
              <a:spcBef>
                <a:spcPct val="20000"/>
              </a:spcBef>
              <a:spcAft>
                <a:spcPts val="400"/>
              </a:spcAft>
              <a:buClr>
                <a:srgbClr val="002060"/>
              </a:buClr>
              <a:buSzPct val="8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500" dirty="0">
              <a:latin typeface="Constantia" pitchFamily="18"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10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8" name="Espace réservé du numéro de diapositive 5"/>
          <p:cNvSpPr>
            <a:spLocks noGrp="1"/>
          </p:cNvSpPr>
          <p:nvPr>
            <p:ph type="sldNum" sz="quarter" idx="12"/>
          </p:nvPr>
        </p:nvSpPr>
        <p:spPr>
          <a:noFill/>
        </p:spPr>
        <p:txBody>
          <a:bodyPr/>
          <a:lstStyle/>
          <a:p>
            <a:fld id="{00886542-E4A3-4A57-A0CD-81C429EC9ABF}" type="slidenum">
              <a:rPr lang="ar-SA" smtClean="0"/>
              <a:pPr/>
              <a:t>7</a:t>
            </a:fld>
            <a:endParaRPr lang="en-US" dirty="0"/>
          </a:p>
        </p:txBody>
      </p:sp>
    </p:spTree>
    <p:extLst>
      <p:ext uri="{BB962C8B-B14F-4D97-AF65-F5344CB8AC3E}">
        <p14:creationId xmlns:p14="http://schemas.microsoft.com/office/powerpoint/2010/main" val="33676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a:latin typeface="Arial" panose="020B0604020202020204" pitchFamily="34" charset="0"/>
                <a:cs typeface="Arial" panose="020B0604020202020204" pitchFamily="34" charset="0"/>
              </a:rPr>
              <a:t>A simple </a:t>
            </a:r>
            <a:r>
              <a:rPr lang="fr-FR" dirty="0" err="1">
                <a:latin typeface="Arial" panose="020B0604020202020204" pitchFamily="34" charset="0"/>
                <a:cs typeface="Arial" panose="020B0604020202020204" pitchFamily="34" charset="0"/>
              </a:rPr>
              <a:t>example</a:t>
            </a:r>
            <a:endParaRPr lang="fr-FR"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8</a:t>
            </a:fld>
            <a:endParaRPr lang="en-US"/>
          </a:p>
        </p:txBody>
      </p:sp>
      <p:sp>
        <p:nvSpPr>
          <p:cNvPr id="7" name="Rectangle 1027"/>
          <p:cNvSpPr txBox="1">
            <a:spLocks noChangeArrowheads="1"/>
          </p:cNvSpPr>
          <p:nvPr/>
        </p:nvSpPr>
        <p:spPr>
          <a:xfrm>
            <a:off x="109184" y="1124744"/>
            <a:ext cx="8964489"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800" kern="0" dirty="0">
                <a:latin typeface="+mn-lt"/>
                <a:cs typeface="Arial" pitchFamily="34" charset="0"/>
              </a:rPr>
              <a:t>We consider a sample of </a:t>
            </a:r>
            <a:r>
              <a:rPr lang="en-US" sz="2800" b="1" kern="0" dirty="0">
                <a:solidFill>
                  <a:srgbClr val="92D050"/>
                </a:solidFill>
                <a:latin typeface="+mn-lt"/>
                <a:cs typeface="Arial" pitchFamily="34" charset="0"/>
              </a:rPr>
              <a:t>Men (M)</a:t>
            </a:r>
            <a:r>
              <a:rPr lang="en-US" sz="2800" kern="0" dirty="0">
                <a:solidFill>
                  <a:srgbClr val="FF0000"/>
                </a:solidFill>
                <a:latin typeface="+mn-lt"/>
                <a:cs typeface="Arial" pitchFamily="34" charset="0"/>
              </a:rPr>
              <a:t> </a:t>
            </a:r>
            <a:r>
              <a:rPr lang="en-US" sz="2800" kern="0" dirty="0">
                <a:latin typeface="+mn-lt"/>
                <a:cs typeface="Arial" pitchFamily="34" charset="0"/>
              </a:rPr>
              <a:t>and </a:t>
            </a:r>
            <a:r>
              <a:rPr lang="en-US" sz="2800" b="1" kern="0" dirty="0">
                <a:solidFill>
                  <a:srgbClr val="92D050"/>
                </a:solidFill>
                <a:latin typeface="+mn-lt"/>
                <a:cs typeface="Arial" pitchFamily="34" charset="0"/>
              </a:rPr>
              <a:t>Women (F)</a:t>
            </a:r>
            <a:r>
              <a:rPr lang="en-US" sz="2800" kern="0" dirty="0">
                <a:latin typeface="+mn-lt"/>
                <a:cs typeface="Arial" pitchFamily="34" charset="0"/>
              </a:rPr>
              <a:t> for which we measure </a:t>
            </a:r>
            <a:r>
              <a:rPr lang="en-US" sz="2800" b="1" kern="0" dirty="0" err="1">
                <a:solidFill>
                  <a:srgbClr val="92D050"/>
                </a:solidFill>
                <a:latin typeface="+mn-lt"/>
                <a:cs typeface="Arial" pitchFamily="34" charset="0"/>
              </a:rPr>
              <a:t>Hair_length</a:t>
            </a:r>
            <a:r>
              <a:rPr lang="en-US" sz="2800" kern="0" dirty="0">
                <a:latin typeface="+mn-lt"/>
                <a:cs typeface="Arial" pitchFamily="34" charset="0"/>
              </a:rPr>
              <a:t> and </a:t>
            </a:r>
            <a:r>
              <a:rPr lang="en-US" sz="2800" b="1" kern="0" dirty="0" err="1">
                <a:solidFill>
                  <a:srgbClr val="92D050"/>
                </a:solidFill>
                <a:latin typeface="+mn-lt"/>
                <a:cs typeface="Arial" pitchFamily="34" charset="0"/>
              </a:rPr>
              <a:t>Shoes_size</a:t>
            </a:r>
            <a:r>
              <a:rPr lang="en-US" sz="2800" kern="0" dirty="0">
                <a:solidFill>
                  <a:srgbClr val="FF0000"/>
                </a:solidFill>
                <a:latin typeface="+mn-lt"/>
                <a:cs typeface="Arial" pitchFamily="34" charset="0"/>
              </a:rPr>
              <a:t> </a:t>
            </a:r>
            <a:r>
              <a:rPr lang="en-US" sz="2800" kern="0" dirty="0">
                <a:latin typeface="+mn-lt"/>
                <a:cs typeface="Arial" pitchFamily="34" charset="0"/>
              </a:rPr>
              <a:t>and </a:t>
            </a:r>
            <a:r>
              <a:rPr lang="en-US" sz="2800" b="1" kern="0" dirty="0" err="1">
                <a:solidFill>
                  <a:srgbClr val="92D050"/>
                </a:solidFill>
                <a:latin typeface="+mn-lt"/>
                <a:cs typeface="Arial" pitchFamily="34" charset="0"/>
              </a:rPr>
              <a:t>Nose_size</a:t>
            </a:r>
            <a:endParaRPr lang="en-US" sz="2800" b="1" kern="0" dirty="0">
              <a:solidFill>
                <a:srgbClr val="92D050"/>
              </a:solidFill>
              <a:latin typeface="+mn-lt"/>
              <a:cs typeface="Arial" pitchFamily="34" charset="0"/>
            </a:endParaRPr>
          </a:p>
          <a:p>
            <a:pPr marL="174625" lvl="1" eaLnBrk="0" hangingPunct="0">
              <a:lnSpc>
                <a:spcPct val="80000"/>
              </a:lnSpc>
              <a:spcBef>
                <a:spcPct val="20000"/>
              </a:spcBef>
              <a:spcAft>
                <a:spcPts val="400"/>
              </a:spcAft>
              <a:buClr>
                <a:srgbClr val="002060"/>
              </a:buClr>
              <a:buSzPct val="8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500" dirty="0">
              <a:latin typeface="Constantia" pitchFamily="18"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10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l"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4178696284"/>
              </p:ext>
            </p:extLst>
          </p:nvPr>
        </p:nvGraphicFramePr>
        <p:xfrm>
          <a:off x="1475656" y="2937088"/>
          <a:ext cx="6096000" cy="344424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370840">
                <a:tc>
                  <a:txBody>
                    <a:bodyPr/>
                    <a:lstStyle/>
                    <a:p>
                      <a:pPr algn="ctr"/>
                      <a:r>
                        <a:rPr lang="fr-FR" sz="2000" dirty="0" err="1"/>
                        <a:t>Shoes</a:t>
                      </a:r>
                      <a:r>
                        <a:rPr lang="fr-FR" sz="2000" dirty="0"/>
                        <a:t/>
                      </a:r>
                      <a:br>
                        <a:rPr lang="fr-FR" sz="2000" dirty="0"/>
                      </a:br>
                      <a:r>
                        <a:rPr lang="fr-FR" sz="2000" dirty="0"/>
                        <a:t>_size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err="1"/>
                        <a:t>Hair</a:t>
                      </a:r>
                      <a:r>
                        <a:rPr lang="fr-FR" sz="2000" dirty="0"/>
                        <a:t/>
                      </a:r>
                      <a:br>
                        <a:rPr lang="fr-FR" sz="2000" dirty="0"/>
                      </a:br>
                      <a:r>
                        <a:rPr lang="fr-FR" sz="2000" dirty="0"/>
                        <a:t>_</a:t>
                      </a:r>
                      <a:r>
                        <a:rPr lang="fr-FR" sz="2000" dirty="0" err="1"/>
                        <a:t>length</a:t>
                      </a:r>
                      <a:endParaRPr lang="fr-FR"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err="1"/>
                        <a:t>Nose</a:t>
                      </a:r>
                      <a:endParaRPr lang="fr-FR"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fr-FR" sz="2000" dirty="0"/>
                        <a:t>_size</a:t>
                      </a:r>
                    </a:p>
                  </a:txBody>
                  <a:tcPr/>
                </a:tc>
                <a:tc>
                  <a:txBody>
                    <a:bodyPr/>
                    <a:lstStyle/>
                    <a:p>
                      <a:pPr algn="ctr"/>
                      <a:r>
                        <a:rPr lang="fr-FR" sz="2000" dirty="0"/>
                        <a:t>Class</a:t>
                      </a:r>
                    </a:p>
                  </a:txBody>
                  <a:tcPr/>
                </a:tc>
                <a:extLst>
                  <a:ext uri="{0D108BD9-81ED-4DB2-BD59-A6C34878D82A}">
                    <a16:rowId xmlns="" xmlns:a16="http://schemas.microsoft.com/office/drawing/2014/main" val="10000"/>
                  </a:ext>
                </a:extLst>
              </a:tr>
              <a:tr h="370840">
                <a:tc>
                  <a:txBody>
                    <a:bodyPr/>
                    <a:lstStyle/>
                    <a:p>
                      <a:pPr algn="ctr"/>
                      <a:r>
                        <a:rPr lang="fr-FR" sz="2400" dirty="0"/>
                        <a:t>9</a:t>
                      </a:r>
                    </a:p>
                  </a:txBody>
                  <a:tcPr/>
                </a:tc>
                <a:tc>
                  <a:txBody>
                    <a:bodyPr/>
                    <a:lstStyle/>
                    <a:p>
                      <a:pPr algn="ctr"/>
                      <a:r>
                        <a:rPr lang="fr-FR" sz="2400" dirty="0"/>
                        <a:t>5</a:t>
                      </a:r>
                    </a:p>
                  </a:txBody>
                  <a:tcPr/>
                </a:tc>
                <a:tc>
                  <a:txBody>
                    <a:bodyPr/>
                    <a:lstStyle/>
                    <a:p>
                      <a:pPr algn="ctr"/>
                      <a:r>
                        <a:rPr lang="fr-FR" sz="2400" dirty="0"/>
                        <a:t>5</a:t>
                      </a:r>
                    </a:p>
                  </a:txBody>
                  <a:tcPr/>
                </a:tc>
                <a:tc>
                  <a:txBody>
                    <a:bodyPr/>
                    <a:lstStyle/>
                    <a:p>
                      <a:pPr algn="ctr"/>
                      <a:r>
                        <a:rPr lang="fr-FR" sz="2400" dirty="0"/>
                        <a:t>M</a:t>
                      </a:r>
                    </a:p>
                  </a:txBody>
                  <a:tcPr/>
                </a:tc>
                <a:extLst>
                  <a:ext uri="{0D108BD9-81ED-4DB2-BD59-A6C34878D82A}">
                    <a16:rowId xmlns="" xmlns:a16="http://schemas.microsoft.com/office/drawing/2014/main" val="10001"/>
                  </a:ext>
                </a:extLst>
              </a:tr>
              <a:tr h="370840">
                <a:tc>
                  <a:txBody>
                    <a:bodyPr/>
                    <a:lstStyle/>
                    <a:p>
                      <a:pPr algn="ctr"/>
                      <a:r>
                        <a:rPr lang="fr-FR" sz="2400" dirty="0"/>
                        <a:t>9</a:t>
                      </a:r>
                    </a:p>
                  </a:txBody>
                  <a:tcPr/>
                </a:tc>
                <a:tc>
                  <a:txBody>
                    <a:bodyPr/>
                    <a:lstStyle/>
                    <a:p>
                      <a:pPr algn="ctr"/>
                      <a:r>
                        <a:rPr lang="fr-FR" sz="2400" dirty="0"/>
                        <a:t>10</a:t>
                      </a:r>
                    </a:p>
                  </a:txBody>
                  <a:tcPr/>
                </a:tc>
                <a:tc>
                  <a:txBody>
                    <a:bodyPr/>
                    <a:lstStyle/>
                    <a:p>
                      <a:pPr algn="ctr"/>
                      <a:r>
                        <a:rPr lang="fr-FR" sz="2400" dirty="0"/>
                        <a:t>5</a:t>
                      </a:r>
                    </a:p>
                  </a:txBody>
                  <a:tcPr/>
                </a:tc>
                <a:tc>
                  <a:txBody>
                    <a:bodyPr/>
                    <a:lstStyle/>
                    <a:p>
                      <a:pPr algn="ctr"/>
                      <a:r>
                        <a:rPr lang="fr-FR" sz="2400" dirty="0"/>
                        <a:t>M</a:t>
                      </a:r>
                    </a:p>
                  </a:txBody>
                  <a:tcPr/>
                </a:tc>
                <a:extLst>
                  <a:ext uri="{0D108BD9-81ED-4DB2-BD59-A6C34878D82A}">
                    <a16:rowId xmlns="" xmlns:a16="http://schemas.microsoft.com/office/drawing/2014/main" val="10002"/>
                  </a:ext>
                </a:extLst>
              </a:tr>
              <a:tr h="370840">
                <a:tc>
                  <a:txBody>
                    <a:bodyPr/>
                    <a:lstStyle/>
                    <a:p>
                      <a:pPr algn="ctr"/>
                      <a:r>
                        <a:rPr lang="en-US" sz="2400" dirty="0"/>
                        <a:t>9</a:t>
                      </a:r>
                      <a:endParaRPr lang="fr-FR" sz="2400" dirty="0"/>
                    </a:p>
                  </a:txBody>
                  <a:tcPr/>
                </a:tc>
                <a:tc>
                  <a:txBody>
                    <a:bodyPr/>
                    <a:lstStyle/>
                    <a:p>
                      <a:pPr algn="ctr"/>
                      <a:r>
                        <a:rPr lang="fr-FR" sz="2400" dirty="0"/>
                        <a:t>20</a:t>
                      </a:r>
                    </a:p>
                  </a:txBody>
                  <a:tcPr/>
                </a:tc>
                <a:tc>
                  <a:txBody>
                    <a:bodyPr/>
                    <a:lstStyle/>
                    <a:p>
                      <a:pPr algn="ctr"/>
                      <a:r>
                        <a:rPr lang="fr-FR" sz="2400" dirty="0"/>
                        <a:t>6</a:t>
                      </a:r>
                    </a:p>
                  </a:txBody>
                  <a:tcPr/>
                </a:tc>
                <a:tc>
                  <a:txBody>
                    <a:bodyPr/>
                    <a:lstStyle/>
                    <a:p>
                      <a:pPr algn="ctr"/>
                      <a:r>
                        <a:rPr lang="fr-FR" sz="2400" dirty="0"/>
                        <a:t>M</a:t>
                      </a:r>
                    </a:p>
                  </a:txBody>
                  <a:tcPr/>
                </a:tc>
                <a:extLst>
                  <a:ext uri="{0D108BD9-81ED-4DB2-BD59-A6C34878D82A}">
                    <a16:rowId xmlns="" xmlns:a16="http://schemas.microsoft.com/office/drawing/2014/main" val="10003"/>
                  </a:ext>
                </a:extLst>
              </a:tr>
              <a:tr h="370840">
                <a:tc>
                  <a:txBody>
                    <a:bodyPr/>
                    <a:lstStyle/>
                    <a:p>
                      <a:pPr algn="ctr"/>
                      <a:r>
                        <a:rPr lang="fr-FR" sz="2400" dirty="0"/>
                        <a:t>5</a:t>
                      </a:r>
                    </a:p>
                  </a:txBody>
                  <a:tcPr/>
                </a:tc>
                <a:tc>
                  <a:txBody>
                    <a:bodyPr/>
                    <a:lstStyle/>
                    <a:p>
                      <a:pPr algn="ctr"/>
                      <a:r>
                        <a:rPr lang="fr-FR" sz="2400" dirty="0"/>
                        <a:t>15</a:t>
                      </a:r>
                    </a:p>
                  </a:txBody>
                  <a:tcPr/>
                </a:tc>
                <a:tc>
                  <a:txBody>
                    <a:bodyPr/>
                    <a:lstStyle/>
                    <a:p>
                      <a:pPr algn="ctr"/>
                      <a:r>
                        <a:rPr lang="fr-FR" sz="2400" dirty="0"/>
                        <a:t>5</a:t>
                      </a:r>
                    </a:p>
                  </a:txBody>
                  <a:tcPr/>
                </a:tc>
                <a:tc>
                  <a:txBody>
                    <a:bodyPr/>
                    <a:lstStyle/>
                    <a:p>
                      <a:pPr algn="ctr"/>
                      <a:r>
                        <a:rPr lang="fr-FR" sz="2400" dirty="0"/>
                        <a:t>F</a:t>
                      </a:r>
                    </a:p>
                  </a:txBody>
                  <a:tcPr/>
                </a:tc>
                <a:extLst>
                  <a:ext uri="{0D108BD9-81ED-4DB2-BD59-A6C34878D82A}">
                    <a16:rowId xmlns="" xmlns:a16="http://schemas.microsoft.com/office/drawing/2014/main" val="10004"/>
                  </a:ext>
                </a:extLst>
              </a:tr>
              <a:tr h="370840">
                <a:tc>
                  <a:txBody>
                    <a:bodyPr/>
                    <a:lstStyle/>
                    <a:p>
                      <a:pPr algn="ctr"/>
                      <a:r>
                        <a:rPr lang="fr-FR" sz="2400" dirty="0"/>
                        <a:t>6</a:t>
                      </a:r>
                    </a:p>
                  </a:txBody>
                  <a:tcPr/>
                </a:tc>
                <a:tc>
                  <a:txBody>
                    <a:bodyPr/>
                    <a:lstStyle/>
                    <a:p>
                      <a:pPr algn="ctr"/>
                      <a:r>
                        <a:rPr lang="fr-FR" sz="2400" dirty="0"/>
                        <a:t>25</a:t>
                      </a:r>
                    </a:p>
                  </a:txBody>
                  <a:tcPr/>
                </a:tc>
                <a:tc>
                  <a:txBody>
                    <a:bodyPr/>
                    <a:lstStyle/>
                    <a:p>
                      <a:pPr algn="ctr"/>
                      <a:r>
                        <a:rPr lang="fr-FR" sz="2400" dirty="0"/>
                        <a:t>6</a:t>
                      </a:r>
                    </a:p>
                  </a:txBody>
                  <a:tcPr/>
                </a:tc>
                <a:tc>
                  <a:txBody>
                    <a:bodyPr/>
                    <a:lstStyle/>
                    <a:p>
                      <a:pPr algn="ctr"/>
                      <a:r>
                        <a:rPr lang="fr-FR" sz="2400" dirty="0"/>
                        <a:t>F</a:t>
                      </a:r>
                    </a:p>
                  </a:txBody>
                  <a:tcPr/>
                </a:tc>
                <a:extLst>
                  <a:ext uri="{0D108BD9-81ED-4DB2-BD59-A6C34878D82A}">
                    <a16:rowId xmlns="" xmlns:a16="http://schemas.microsoft.com/office/drawing/2014/main" val="10005"/>
                  </a:ext>
                </a:extLst>
              </a:tr>
              <a:tr h="370840">
                <a:tc>
                  <a:txBody>
                    <a:bodyPr/>
                    <a:lstStyle/>
                    <a:p>
                      <a:pPr algn="ctr"/>
                      <a:r>
                        <a:rPr lang="fr-FR" sz="2400" dirty="0"/>
                        <a:t>5</a:t>
                      </a:r>
                    </a:p>
                  </a:txBody>
                  <a:tcPr/>
                </a:tc>
                <a:tc>
                  <a:txBody>
                    <a:bodyPr/>
                    <a:lstStyle/>
                    <a:p>
                      <a:pPr algn="ctr"/>
                      <a:r>
                        <a:rPr lang="fr-FR" sz="2400" dirty="0"/>
                        <a:t>25</a:t>
                      </a:r>
                    </a:p>
                  </a:txBody>
                  <a:tcPr/>
                </a:tc>
                <a:tc>
                  <a:txBody>
                    <a:bodyPr/>
                    <a:lstStyle/>
                    <a:p>
                      <a:pPr algn="ctr"/>
                      <a:r>
                        <a:rPr lang="fr-FR" sz="2400" dirty="0"/>
                        <a:t>5</a:t>
                      </a:r>
                    </a:p>
                  </a:txBody>
                  <a:tcPr/>
                </a:tc>
                <a:tc>
                  <a:txBody>
                    <a:bodyPr/>
                    <a:lstStyle/>
                    <a:p>
                      <a:pPr algn="ctr"/>
                      <a:r>
                        <a:rPr lang="fr-FR" sz="2400" dirty="0"/>
                        <a:t>F</a:t>
                      </a:r>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283028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256"/>
            <a:ext cx="8229600" cy="1143000"/>
          </a:xfrm>
        </p:spPr>
        <p:txBody>
          <a:bodyPr/>
          <a:lstStyle/>
          <a:p>
            <a:r>
              <a:rPr lang="fr-FR" dirty="0">
                <a:latin typeface="Arial" panose="020B0604020202020204" pitchFamily="34" charset="0"/>
                <a:cs typeface="Arial" panose="020B0604020202020204" pitchFamily="34" charset="0"/>
              </a:rPr>
              <a:t>A simple </a:t>
            </a:r>
            <a:r>
              <a:rPr lang="fr-FR" dirty="0" err="1">
                <a:latin typeface="Arial" panose="020B0604020202020204" pitchFamily="34" charset="0"/>
                <a:cs typeface="Arial" panose="020B0604020202020204" pitchFamily="34" charset="0"/>
              </a:rPr>
              <a:t>example</a:t>
            </a:r>
            <a:endParaRPr lang="fr-FR"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52BABD5E-DFF3-4F3E-9AC3-AC54EE38C184}" type="slidenum">
              <a:rPr lang="en-US" smtClean="0"/>
              <a:pPr/>
              <a:t>9</a:t>
            </a:fld>
            <a:endParaRPr lang="en-US"/>
          </a:p>
        </p:txBody>
      </p:sp>
      <p:sp>
        <p:nvSpPr>
          <p:cNvPr id="7" name="Rectangle 1027"/>
          <p:cNvSpPr txBox="1">
            <a:spLocks noChangeArrowheads="1"/>
          </p:cNvSpPr>
          <p:nvPr/>
        </p:nvSpPr>
        <p:spPr>
          <a:xfrm>
            <a:off x="109185" y="1124744"/>
            <a:ext cx="8855304" cy="5400600"/>
          </a:xfrm>
          <a:prstGeom prst="rect">
            <a:avLst/>
          </a:prstGeom>
          <a:ln>
            <a:solidFill>
              <a:srgbClr val="0070C0"/>
            </a:solidFill>
          </a:ln>
        </p:spPr>
        <p:txBody>
          <a:bodyPr/>
          <a:lstStyle/>
          <a:p>
            <a:pPr marL="457200" marR="0" lvl="0" indent="-457200"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endParaRPr lang="en-US" sz="1200" kern="0" dirty="0">
              <a:latin typeface="+mn-lt"/>
              <a:cs typeface="Arial" pitchFamily="34" charset="0"/>
            </a:endParaRPr>
          </a:p>
          <a:p>
            <a:pPr marL="457200" marR="0" lvl="0" indent="-457200" algn="just" defTabSz="914400" rtl="0" eaLnBrk="1" fontAlgn="base" latinLnBrk="0" hangingPunct="1">
              <a:lnSpc>
                <a:spcPct val="80000"/>
              </a:lnSpc>
              <a:spcBef>
                <a:spcPct val="20000"/>
              </a:spcBef>
              <a:spcAft>
                <a:spcPct val="0"/>
              </a:spcAft>
              <a:buClr>
                <a:srgbClr val="FFC000"/>
              </a:buClr>
              <a:buSzTx/>
              <a:buFont typeface="Wingdings" pitchFamily="2" charset="2"/>
              <a:buChar char="v"/>
              <a:tabLst/>
              <a:defRPr/>
            </a:pPr>
            <a:r>
              <a:rPr lang="en-US" sz="2600" kern="0" dirty="0">
                <a:latin typeface="+mn-lt"/>
                <a:cs typeface="Arial" pitchFamily="34" charset="0"/>
              </a:rPr>
              <a:t>We compute the Feature Recall (FR) and the Feature Precision (FP) and the Feature F-measure (FF) for each class and each feature and each class</a:t>
            </a:r>
            <a:endParaRPr kumimoji="0" lang="en-US" sz="2600" b="0" i="0" u="none" strike="noStrike" kern="0" cap="none" spc="0" normalizeH="0" baseline="0" noProof="0" dirty="0">
              <a:ln>
                <a:noFill/>
              </a:ln>
              <a:solidFill>
                <a:srgbClr val="FF0000"/>
              </a:solidFill>
              <a:effectLst/>
              <a:uLnTx/>
              <a:uFillTx/>
              <a:latin typeface="Arial" pitchFamily="34" charset="0"/>
              <a:cs typeface="Arial" pitchFamily="34" charset="0"/>
              <a:sym typeface="Wingdings" pitchFamily="2" charset="2"/>
            </a:endParaRPr>
          </a:p>
          <a:p>
            <a:pPr marR="0" lvl="1" algn="just" defTabSz="914400" rtl="0" eaLnBrk="1" fontAlgn="base" latinLnBrk="0" hangingPunct="1">
              <a:lnSpc>
                <a:spcPct val="80000"/>
              </a:lnSpc>
              <a:spcBef>
                <a:spcPct val="20000"/>
              </a:spcBef>
              <a:spcAft>
                <a:spcPct val="0"/>
              </a:spcAft>
              <a:buClrTx/>
              <a:buSzTx/>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a:p>
            <a:pPr marL="742950" marR="0" lvl="1" indent="-285750" algn="l" defTabSz="914400" rtl="0" eaLnBrk="1" fontAlgn="base" latinLnBrk="0" hangingPunct="1">
              <a:lnSpc>
                <a:spcPct val="80000"/>
              </a:lnSpc>
              <a:spcBef>
                <a:spcPct val="20000"/>
              </a:spcBef>
              <a:spcAft>
                <a:spcPct val="0"/>
              </a:spcAft>
              <a:buClrTx/>
              <a:buSzTx/>
              <a:buFont typeface="Wingdings" pitchFamily="2" charset="2"/>
              <a:buChar char="w"/>
              <a:tabLst/>
              <a:defRPr/>
            </a:pPr>
            <a:endParaRPr kumimoji="0"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3736904837"/>
              </p:ext>
            </p:extLst>
          </p:nvPr>
        </p:nvGraphicFramePr>
        <p:xfrm>
          <a:off x="251520" y="2780928"/>
          <a:ext cx="4464496" cy="3600400"/>
        </p:xfrm>
        <a:graphic>
          <a:graphicData uri="http://schemas.openxmlformats.org/drawingml/2006/table">
            <a:tbl>
              <a:tblPr firstRow="1" bandRow="1">
                <a:tableStyleId>{5C22544A-7EE6-4342-B048-85BDC9FD1C3A}</a:tableStyleId>
              </a:tblPr>
              <a:tblGrid>
                <a:gridCol w="1116124">
                  <a:extLst>
                    <a:ext uri="{9D8B030D-6E8A-4147-A177-3AD203B41FA5}">
                      <a16:colId xmlns="" xmlns:a16="http://schemas.microsoft.com/office/drawing/2014/main" val="20000"/>
                    </a:ext>
                  </a:extLst>
                </a:gridCol>
                <a:gridCol w="1116124">
                  <a:extLst>
                    <a:ext uri="{9D8B030D-6E8A-4147-A177-3AD203B41FA5}">
                      <a16:colId xmlns="" xmlns:a16="http://schemas.microsoft.com/office/drawing/2014/main" val="20001"/>
                    </a:ext>
                  </a:extLst>
                </a:gridCol>
                <a:gridCol w="1116124">
                  <a:extLst>
                    <a:ext uri="{9D8B030D-6E8A-4147-A177-3AD203B41FA5}">
                      <a16:colId xmlns="" xmlns:a16="http://schemas.microsoft.com/office/drawing/2014/main" val="20002"/>
                    </a:ext>
                  </a:extLst>
                </a:gridCol>
                <a:gridCol w="1116124">
                  <a:extLst>
                    <a:ext uri="{9D8B030D-6E8A-4147-A177-3AD203B41FA5}">
                      <a16:colId xmlns="" xmlns:a16="http://schemas.microsoft.com/office/drawing/2014/main" val="20003"/>
                    </a:ext>
                  </a:extLst>
                </a:gridCol>
              </a:tblGrid>
              <a:tr h="857200">
                <a:tc>
                  <a:txBody>
                    <a:bodyPr/>
                    <a:lstStyle/>
                    <a:p>
                      <a:pPr algn="ctr"/>
                      <a:r>
                        <a:rPr lang="fr-FR" sz="1800" u="sng" dirty="0" err="1"/>
                        <a:t>S</a:t>
                      </a:r>
                      <a:r>
                        <a:rPr lang="fr-FR" sz="1800" dirty="0" err="1"/>
                        <a:t>hoes</a:t>
                      </a:r>
                      <a:r>
                        <a:rPr lang="fr-FR" sz="1800" dirty="0"/>
                        <a:t/>
                      </a:r>
                      <a:br>
                        <a:rPr lang="fr-FR" sz="1800" dirty="0"/>
                      </a:br>
                      <a:r>
                        <a:rPr lang="fr-FR" sz="1800" dirty="0"/>
                        <a:t>_size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u="sng" dirty="0" err="1"/>
                        <a:t>H</a:t>
                      </a:r>
                      <a:r>
                        <a:rPr lang="fr-FR" sz="1800" dirty="0" err="1"/>
                        <a:t>air</a:t>
                      </a:r>
                      <a:r>
                        <a:rPr lang="fr-FR" sz="1800" dirty="0"/>
                        <a:t/>
                      </a:r>
                      <a:br>
                        <a:rPr lang="fr-FR" sz="1800" dirty="0"/>
                      </a:br>
                      <a:r>
                        <a:rPr lang="fr-FR" sz="1800" dirty="0"/>
                        <a:t>_</a:t>
                      </a:r>
                      <a:r>
                        <a:rPr lang="fr-FR" sz="1800" dirty="0" err="1"/>
                        <a:t>length</a:t>
                      </a:r>
                      <a:endParaRPr lang="fr-FR"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a:t>Nose</a:t>
                      </a:r>
                      <a:r>
                        <a:rPr lang="fr-FR" sz="1800" dirty="0"/>
                        <a:t/>
                      </a:r>
                      <a:br>
                        <a:rPr lang="fr-FR" sz="1800" dirty="0"/>
                      </a:br>
                      <a:r>
                        <a:rPr lang="fr-FR" sz="1800" dirty="0"/>
                        <a:t>_size</a:t>
                      </a:r>
                    </a:p>
                  </a:txBody>
                  <a:tcPr/>
                </a:tc>
                <a:tc>
                  <a:txBody>
                    <a:bodyPr/>
                    <a:lstStyle/>
                    <a:p>
                      <a:pPr algn="ctr"/>
                      <a:r>
                        <a:rPr lang="fr-FR" sz="1800" dirty="0"/>
                        <a:t>Class</a:t>
                      </a:r>
                    </a:p>
                  </a:txBody>
                  <a:tcPr/>
                </a:tc>
                <a:extLst>
                  <a:ext uri="{0D108BD9-81ED-4DB2-BD59-A6C34878D82A}">
                    <a16:rowId xmlns="" xmlns:a16="http://schemas.microsoft.com/office/drawing/2014/main" val="10000"/>
                  </a:ext>
                </a:extLst>
              </a:tr>
              <a:tr h="405766">
                <a:tc>
                  <a:txBody>
                    <a:bodyPr/>
                    <a:lstStyle/>
                    <a:p>
                      <a:pPr algn="ctr"/>
                      <a:r>
                        <a:rPr lang="fr-FR" sz="2400" dirty="0"/>
                        <a:t>9</a:t>
                      </a:r>
                    </a:p>
                  </a:txBody>
                  <a:tcPr/>
                </a:tc>
                <a:tc>
                  <a:txBody>
                    <a:bodyPr/>
                    <a:lstStyle/>
                    <a:p>
                      <a:pPr algn="ctr"/>
                      <a:r>
                        <a:rPr lang="fr-FR" sz="2400" dirty="0"/>
                        <a:t>5</a:t>
                      </a:r>
                    </a:p>
                  </a:txBody>
                  <a:tcPr/>
                </a:tc>
                <a:tc>
                  <a:txBody>
                    <a:bodyPr/>
                    <a:lstStyle/>
                    <a:p>
                      <a:pPr algn="ctr"/>
                      <a:r>
                        <a:rPr lang="fr-FR" sz="2400" dirty="0"/>
                        <a:t>5</a:t>
                      </a:r>
                    </a:p>
                  </a:txBody>
                  <a:tcPr/>
                </a:tc>
                <a:tc>
                  <a:txBody>
                    <a:bodyPr/>
                    <a:lstStyle/>
                    <a:p>
                      <a:pPr algn="ctr"/>
                      <a:r>
                        <a:rPr lang="fr-FR" sz="2400" dirty="0"/>
                        <a:t>M</a:t>
                      </a:r>
                    </a:p>
                  </a:txBody>
                  <a:tcPr/>
                </a:tc>
                <a:extLst>
                  <a:ext uri="{0D108BD9-81ED-4DB2-BD59-A6C34878D82A}">
                    <a16:rowId xmlns="" xmlns:a16="http://schemas.microsoft.com/office/drawing/2014/main" val="10001"/>
                  </a:ext>
                </a:extLst>
              </a:tr>
              <a:tr h="405766">
                <a:tc>
                  <a:txBody>
                    <a:bodyPr/>
                    <a:lstStyle/>
                    <a:p>
                      <a:pPr algn="ctr"/>
                      <a:r>
                        <a:rPr lang="fr-FR" sz="2400" dirty="0"/>
                        <a:t>9</a:t>
                      </a:r>
                    </a:p>
                  </a:txBody>
                  <a:tcPr/>
                </a:tc>
                <a:tc>
                  <a:txBody>
                    <a:bodyPr/>
                    <a:lstStyle/>
                    <a:p>
                      <a:pPr algn="ctr"/>
                      <a:r>
                        <a:rPr lang="fr-FR" sz="2400" dirty="0"/>
                        <a:t>10</a:t>
                      </a:r>
                    </a:p>
                  </a:txBody>
                  <a:tcPr/>
                </a:tc>
                <a:tc>
                  <a:txBody>
                    <a:bodyPr/>
                    <a:lstStyle/>
                    <a:p>
                      <a:pPr algn="ctr"/>
                      <a:r>
                        <a:rPr lang="fr-FR" sz="2400" dirty="0"/>
                        <a:t>5</a:t>
                      </a:r>
                    </a:p>
                  </a:txBody>
                  <a:tcPr/>
                </a:tc>
                <a:tc>
                  <a:txBody>
                    <a:bodyPr/>
                    <a:lstStyle/>
                    <a:p>
                      <a:pPr algn="ctr"/>
                      <a:r>
                        <a:rPr lang="fr-FR" sz="2400" dirty="0"/>
                        <a:t>M</a:t>
                      </a:r>
                    </a:p>
                  </a:txBody>
                  <a:tcPr/>
                </a:tc>
                <a:extLst>
                  <a:ext uri="{0D108BD9-81ED-4DB2-BD59-A6C34878D82A}">
                    <a16:rowId xmlns="" xmlns:a16="http://schemas.microsoft.com/office/drawing/2014/main" val="10002"/>
                  </a:ext>
                </a:extLst>
              </a:tr>
              <a:tr h="405766">
                <a:tc>
                  <a:txBody>
                    <a:bodyPr/>
                    <a:lstStyle/>
                    <a:p>
                      <a:pPr algn="ctr"/>
                      <a:r>
                        <a:rPr lang="fr-FR" sz="2400" dirty="0"/>
                        <a:t>9</a:t>
                      </a:r>
                    </a:p>
                  </a:txBody>
                  <a:tcPr/>
                </a:tc>
                <a:tc>
                  <a:txBody>
                    <a:bodyPr/>
                    <a:lstStyle/>
                    <a:p>
                      <a:pPr algn="ctr"/>
                      <a:r>
                        <a:rPr lang="fr-FR" sz="2400" dirty="0"/>
                        <a:t>20</a:t>
                      </a:r>
                    </a:p>
                  </a:txBody>
                  <a:tcPr/>
                </a:tc>
                <a:tc>
                  <a:txBody>
                    <a:bodyPr/>
                    <a:lstStyle/>
                    <a:p>
                      <a:pPr algn="ctr"/>
                      <a:r>
                        <a:rPr lang="fr-FR" sz="2400" dirty="0"/>
                        <a:t>6</a:t>
                      </a:r>
                    </a:p>
                  </a:txBody>
                  <a:tcPr/>
                </a:tc>
                <a:tc>
                  <a:txBody>
                    <a:bodyPr/>
                    <a:lstStyle/>
                    <a:p>
                      <a:pPr algn="ctr"/>
                      <a:r>
                        <a:rPr lang="fr-FR" sz="2400" dirty="0"/>
                        <a:t>M</a:t>
                      </a:r>
                    </a:p>
                  </a:txBody>
                  <a:tcPr/>
                </a:tc>
                <a:extLst>
                  <a:ext uri="{0D108BD9-81ED-4DB2-BD59-A6C34878D82A}">
                    <a16:rowId xmlns="" xmlns:a16="http://schemas.microsoft.com/office/drawing/2014/main" val="10003"/>
                  </a:ext>
                </a:extLst>
              </a:tr>
              <a:tr h="405766">
                <a:tc>
                  <a:txBody>
                    <a:bodyPr/>
                    <a:lstStyle/>
                    <a:p>
                      <a:pPr algn="ctr"/>
                      <a:r>
                        <a:rPr lang="fr-FR" sz="2400" dirty="0"/>
                        <a:t>5</a:t>
                      </a:r>
                    </a:p>
                  </a:txBody>
                  <a:tcPr/>
                </a:tc>
                <a:tc>
                  <a:txBody>
                    <a:bodyPr/>
                    <a:lstStyle/>
                    <a:p>
                      <a:pPr algn="ctr"/>
                      <a:r>
                        <a:rPr lang="fr-FR" sz="2400" dirty="0"/>
                        <a:t>15</a:t>
                      </a:r>
                    </a:p>
                  </a:txBody>
                  <a:tcPr/>
                </a:tc>
                <a:tc>
                  <a:txBody>
                    <a:bodyPr/>
                    <a:lstStyle/>
                    <a:p>
                      <a:pPr algn="ctr"/>
                      <a:r>
                        <a:rPr lang="fr-FR" sz="2400" dirty="0"/>
                        <a:t>5</a:t>
                      </a:r>
                    </a:p>
                  </a:txBody>
                  <a:tcPr/>
                </a:tc>
                <a:tc>
                  <a:txBody>
                    <a:bodyPr/>
                    <a:lstStyle/>
                    <a:p>
                      <a:pPr algn="ctr"/>
                      <a:r>
                        <a:rPr lang="fr-FR" sz="2400" dirty="0"/>
                        <a:t>F</a:t>
                      </a:r>
                    </a:p>
                  </a:txBody>
                  <a:tcPr/>
                </a:tc>
                <a:extLst>
                  <a:ext uri="{0D108BD9-81ED-4DB2-BD59-A6C34878D82A}">
                    <a16:rowId xmlns="" xmlns:a16="http://schemas.microsoft.com/office/drawing/2014/main" val="10004"/>
                  </a:ext>
                </a:extLst>
              </a:tr>
              <a:tr h="405766">
                <a:tc>
                  <a:txBody>
                    <a:bodyPr/>
                    <a:lstStyle/>
                    <a:p>
                      <a:pPr algn="ctr"/>
                      <a:r>
                        <a:rPr lang="fr-FR" sz="2400" dirty="0"/>
                        <a:t>6</a:t>
                      </a:r>
                    </a:p>
                  </a:txBody>
                  <a:tcPr/>
                </a:tc>
                <a:tc>
                  <a:txBody>
                    <a:bodyPr/>
                    <a:lstStyle/>
                    <a:p>
                      <a:pPr algn="ctr"/>
                      <a:r>
                        <a:rPr lang="fr-FR" sz="2400" dirty="0"/>
                        <a:t>25</a:t>
                      </a:r>
                    </a:p>
                  </a:txBody>
                  <a:tcPr/>
                </a:tc>
                <a:tc>
                  <a:txBody>
                    <a:bodyPr/>
                    <a:lstStyle/>
                    <a:p>
                      <a:pPr algn="ctr"/>
                      <a:r>
                        <a:rPr lang="fr-FR" sz="2400" dirty="0"/>
                        <a:t>6</a:t>
                      </a:r>
                    </a:p>
                  </a:txBody>
                  <a:tcPr/>
                </a:tc>
                <a:tc>
                  <a:txBody>
                    <a:bodyPr/>
                    <a:lstStyle/>
                    <a:p>
                      <a:pPr algn="ctr"/>
                      <a:r>
                        <a:rPr lang="fr-FR" sz="2400" dirty="0"/>
                        <a:t>F</a:t>
                      </a:r>
                    </a:p>
                  </a:txBody>
                  <a:tcPr/>
                </a:tc>
                <a:extLst>
                  <a:ext uri="{0D108BD9-81ED-4DB2-BD59-A6C34878D82A}">
                    <a16:rowId xmlns="" xmlns:a16="http://schemas.microsoft.com/office/drawing/2014/main" val="10005"/>
                  </a:ext>
                </a:extLst>
              </a:tr>
              <a:tr h="405766">
                <a:tc>
                  <a:txBody>
                    <a:bodyPr/>
                    <a:lstStyle/>
                    <a:p>
                      <a:pPr algn="ctr"/>
                      <a:r>
                        <a:rPr lang="fr-FR" sz="2400" dirty="0"/>
                        <a:t>5</a:t>
                      </a:r>
                    </a:p>
                  </a:txBody>
                  <a:tcPr/>
                </a:tc>
                <a:tc>
                  <a:txBody>
                    <a:bodyPr/>
                    <a:lstStyle/>
                    <a:p>
                      <a:pPr algn="ctr"/>
                      <a:r>
                        <a:rPr lang="fr-FR" sz="2400" dirty="0"/>
                        <a:t>25</a:t>
                      </a:r>
                    </a:p>
                  </a:txBody>
                  <a:tcPr/>
                </a:tc>
                <a:tc>
                  <a:txBody>
                    <a:bodyPr/>
                    <a:lstStyle/>
                    <a:p>
                      <a:pPr algn="ctr"/>
                      <a:r>
                        <a:rPr lang="fr-FR" sz="2400" dirty="0"/>
                        <a:t>5</a:t>
                      </a:r>
                    </a:p>
                  </a:txBody>
                  <a:tcPr/>
                </a:tc>
                <a:tc>
                  <a:txBody>
                    <a:bodyPr/>
                    <a:lstStyle/>
                    <a:p>
                      <a:pPr algn="ctr"/>
                      <a:r>
                        <a:rPr lang="fr-FR" sz="2400" dirty="0"/>
                        <a:t>F</a:t>
                      </a:r>
                    </a:p>
                  </a:txBody>
                  <a:tcPr/>
                </a:tc>
                <a:extLst>
                  <a:ext uri="{0D108BD9-81ED-4DB2-BD59-A6C34878D82A}">
                    <a16:rowId xmlns="" xmlns:a16="http://schemas.microsoft.com/office/drawing/2014/main" val="10006"/>
                  </a:ext>
                </a:extLst>
              </a:tr>
            </a:tbl>
          </a:graphicData>
        </a:graphic>
      </p:graphicFrame>
      <p:sp>
        <p:nvSpPr>
          <p:cNvPr id="3" name="ZoneTexte 2"/>
          <p:cNvSpPr txBox="1"/>
          <p:nvPr/>
        </p:nvSpPr>
        <p:spPr>
          <a:xfrm>
            <a:off x="5054129" y="3104093"/>
            <a:ext cx="3432350" cy="492443"/>
          </a:xfrm>
          <a:prstGeom prst="rect">
            <a:avLst/>
          </a:prstGeom>
          <a:noFill/>
        </p:spPr>
        <p:txBody>
          <a:bodyPr wrap="none" rtlCol="0">
            <a:spAutoFit/>
          </a:bodyPr>
          <a:lstStyle/>
          <a:p>
            <a:r>
              <a:rPr lang="fr-FR" sz="2600" dirty="0"/>
              <a:t>FR(S,M) = </a:t>
            </a:r>
            <a:r>
              <a:rPr lang="fr-FR" sz="2600" dirty="0">
                <a:solidFill>
                  <a:srgbClr val="FF0000"/>
                </a:solidFill>
              </a:rPr>
              <a:t>27</a:t>
            </a:r>
            <a:r>
              <a:rPr lang="fr-FR" sz="2600" dirty="0"/>
              <a:t>/</a:t>
            </a:r>
            <a:r>
              <a:rPr lang="fr-FR" sz="2600" dirty="0">
                <a:solidFill>
                  <a:srgbClr val="002060"/>
                </a:solidFill>
              </a:rPr>
              <a:t>43</a:t>
            </a:r>
            <a:r>
              <a:rPr lang="fr-FR" sz="2600" dirty="0"/>
              <a:t> = 0.62</a:t>
            </a:r>
          </a:p>
        </p:txBody>
      </p:sp>
      <p:sp>
        <p:nvSpPr>
          <p:cNvPr id="8" name="ZoneTexte 7"/>
          <p:cNvSpPr txBox="1"/>
          <p:nvPr/>
        </p:nvSpPr>
        <p:spPr>
          <a:xfrm>
            <a:off x="5054129" y="3789040"/>
            <a:ext cx="3395481" cy="492443"/>
          </a:xfrm>
          <a:prstGeom prst="rect">
            <a:avLst/>
          </a:prstGeom>
          <a:noFill/>
        </p:spPr>
        <p:txBody>
          <a:bodyPr wrap="none" rtlCol="0">
            <a:spAutoFit/>
          </a:bodyPr>
          <a:lstStyle/>
          <a:p>
            <a:r>
              <a:rPr lang="fr-FR" sz="2600" dirty="0"/>
              <a:t>FP(S,M) = </a:t>
            </a:r>
            <a:r>
              <a:rPr lang="fr-FR" sz="2600" dirty="0">
                <a:solidFill>
                  <a:srgbClr val="FF0000"/>
                </a:solidFill>
              </a:rPr>
              <a:t>27</a:t>
            </a:r>
            <a:r>
              <a:rPr lang="fr-FR" sz="2600" dirty="0"/>
              <a:t>/</a:t>
            </a:r>
            <a:r>
              <a:rPr lang="fr-FR" sz="2600" dirty="0">
                <a:solidFill>
                  <a:srgbClr val="800000"/>
                </a:solidFill>
              </a:rPr>
              <a:t>78</a:t>
            </a:r>
            <a:r>
              <a:rPr lang="fr-FR" sz="2600" dirty="0"/>
              <a:t> = 0.35</a:t>
            </a:r>
          </a:p>
        </p:txBody>
      </p:sp>
      <mc:AlternateContent xmlns:mc="http://schemas.openxmlformats.org/markup-compatibility/2006" xmlns:a14="http://schemas.microsoft.com/office/drawing/2010/main">
        <mc:Choice Requires="a14">
          <p:sp>
            <p:nvSpPr>
              <p:cNvPr id="10" name="ZoneTexte 9"/>
              <p:cNvSpPr txBox="1"/>
              <p:nvPr/>
            </p:nvSpPr>
            <p:spPr>
              <a:xfrm>
                <a:off x="4891706" y="4417948"/>
                <a:ext cx="4072782" cy="1140249"/>
              </a:xfrm>
              <a:prstGeom prst="rect">
                <a:avLst/>
              </a:prstGeom>
              <a:noFill/>
            </p:spPr>
            <p:txBody>
              <a:bodyPr wrap="none" rtlCol="0">
                <a:spAutoFit/>
              </a:bodyPr>
              <a:lstStyle/>
              <a:p>
                <a:r>
                  <a:rPr lang="fr-FR" sz="2600" dirty="0"/>
                  <a:t>FF(S,M) = </a:t>
                </a:r>
                <a14:m>
                  <m:oMath xmlns:m="http://schemas.openxmlformats.org/officeDocument/2006/math">
                    <m:f>
                      <m:fPr>
                        <m:ctrlPr>
                          <a:rPr lang="fr-FR" sz="2600" i="1" smtClean="0">
                            <a:latin typeface="Cambria Math" panose="02040503050406030204" pitchFamily="18" charset="0"/>
                          </a:rPr>
                        </m:ctrlPr>
                      </m:fPr>
                      <m:num>
                        <m:r>
                          <a:rPr lang="fr-FR" sz="2600" b="0" i="1" smtClean="0">
                            <a:latin typeface="Cambria Math"/>
                          </a:rPr>
                          <m:t>2(</m:t>
                        </m:r>
                        <m:r>
                          <a:rPr lang="fr-FR" sz="2600" b="0" i="1" smtClean="0">
                            <a:latin typeface="Cambria Math"/>
                          </a:rPr>
                          <m:t>𝐹𝑅</m:t>
                        </m:r>
                        <m:d>
                          <m:dPr>
                            <m:ctrlPr>
                              <a:rPr lang="fr-FR" sz="2600" b="0" i="1" smtClean="0">
                                <a:latin typeface="Cambria Math" panose="02040503050406030204" pitchFamily="18" charset="0"/>
                              </a:rPr>
                            </m:ctrlPr>
                          </m:dPr>
                          <m:e>
                            <m:r>
                              <a:rPr lang="fr-FR" sz="2600" b="0" i="1" smtClean="0">
                                <a:latin typeface="Cambria Math"/>
                              </a:rPr>
                              <m:t>𝑆</m:t>
                            </m:r>
                            <m:r>
                              <a:rPr lang="fr-FR" sz="2600" b="0" i="1" smtClean="0">
                                <a:latin typeface="Cambria Math"/>
                              </a:rPr>
                              <m:t>,</m:t>
                            </m:r>
                            <m:r>
                              <a:rPr lang="fr-FR" sz="2600" b="0" i="1" smtClean="0">
                                <a:latin typeface="Cambria Math"/>
                              </a:rPr>
                              <m:t>𝑀</m:t>
                            </m:r>
                          </m:e>
                        </m:d>
                        <m:r>
                          <a:rPr lang="fr-FR" sz="2600" b="0" i="1" smtClean="0">
                            <a:latin typeface="Cambria Math"/>
                            <a:ea typeface="Cambria Math"/>
                          </a:rPr>
                          <m:t>×</m:t>
                        </m:r>
                        <m:r>
                          <a:rPr lang="fr-FR" sz="2600" b="0" i="1" smtClean="0">
                            <a:latin typeface="Cambria Math"/>
                          </a:rPr>
                          <m:t>𝐹𝑃</m:t>
                        </m:r>
                        <m:d>
                          <m:dPr>
                            <m:ctrlPr>
                              <a:rPr lang="fr-FR" sz="2600" b="0" i="1" smtClean="0">
                                <a:latin typeface="Cambria Math" panose="02040503050406030204" pitchFamily="18" charset="0"/>
                              </a:rPr>
                            </m:ctrlPr>
                          </m:dPr>
                          <m:e>
                            <m:r>
                              <a:rPr lang="fr-FR" sz="2600" b="0" i="1" smtClean="0">
                                <a:latin typeface="Cambria Math"/>
                              </a:rPr>
                              <m:t>𝑆</m:t>
                            </m:r>
                            <m:r>
                              <a:rPr lang="fr-FR" sz="2600" b="0" i="1" smtClean="0">
                                <a:latin typeface="Cambria Math"/>
                              </a:rPr>
                              <m:t>,</m:t>
                            </m:r>
                            <m:r>
                              <a:rPr lang="fr-FR" sz="2600" b="0" i="1" smtClean="0">
                                <a:latin typeface="Cambria Math"/>
                              </a:rPr>
                              <m:t>𝑀</m:t>
                            </m:r>
                          </m:e>
                        </m:d>
                        <m:r>
                          <a:rPr lang="fr-FR" sz="2600" b="0" i="1" smtClean="0">
                            <a:latin typeface="Cambria Math"/>
                          </a:rPr>
                          <m:t>)</m:t>
                        </m:r>
                      </m:num>
                      <m:den>
                        <m:r>
                          <a:rPr lang="fr-FR" sz="2600" b="0" i="1" smtClean="0">
                            <a:latin typeface="Cambria Math"/>
                          </a:rPr>
                          <m:t>𝐹𝑅</m:t>
                        </m:r>
                        <m:d>
                          <m:dPr>
                            <m:ctrlPr>
                              <a:rPr lang="fr-FR" sz="2600" b="0" i="1" smtClean="0">
                                <a:latin typeface="Cambria Math" panose="02040503050406030204" pitchFamily="18" charset="0"/>
                              </a:rPr>
                            </m:ctrlPr>
                          </m:dPr>
                          <m:e>
                            <m:r>
                              <a:rPr lang="fr-FR" sz="2600" b="0" i="1" smtClean="0">
                                <a:latin typeface="Cambria Math"/>
                              </a:rPr>
                              <m:t>𝑆</m:t>
                            </m:r>
                            <m:r>
                              <a:rPr lang="fr-FR" sz="2600" b="0" i="1" smtClean="0">
                                <a:latin typeface="Cambria Math"/>
                              </a:rPr>
                              <m:t>,</m:t>
                            </m:r>
                            <m:r>
                              <a:rPr lang="fr-FR" sz="2600" b="0" i="1" smtClean="0">
                                <a:latin typeface="Cambria Math"/>
                              </a:rPr>
                              <m:t>𝑀</m:t>
                            </m:r>
                          </m:e>
                        </m:d>
                        <m:r>
                          <a:rPr lang="fr-FR" sz="2600" b="0" i="1" smtClean="0">
                            <a:latin typeface="Cambria Math"/>
                          </a:rPr>
                          <m:t>+</m:t>
                        </m:r>
                        <m:r>
                          <a:rPr lang="fr-FR" sz="2600" b="0" i="1" smtClean="0">
                            <a:latin typeface="Cambria Math"/>
                          </a:rPr>
                          <m:t>𝐹𝑃</m:t>
                        </m:r>
                        <m:r>
                          <a:rPr lang="fr-FR" sz="2600" b="0" i="1" smtClean="0">
                            <a:latin typeface="Cambria Math"/>
                          </a:rPr>
                          <m:t>(</m:t>
                        </m:r>
                        <m:r>
                          <a:rPr lang="fr-FR" sz="2600" b="0" i="1" smtClean="0">
                            <a:latin typeface="Cambria Math"/>
                          </a:rPr>
                          <m:t>𝑆</m:t>
                        </m:r>
                        <m:r>
                          <a:rPr lang="fr-FR" sz="2600" b="0" i="1" smtClean="0">
                            <a:latin typeface="Cambria Math"/>
                          </a:rPr>
                          <m:t>,</m:t>
                        </m:r>
                        <m:r>
                          <a:rPr lang="fr-FR" sz="2600" b="0" i="1" smtClean="0">
                            <a:latin typeface="Cambria Math"/>
                          </a:rPr>
                          <m:t>𝑀</m:t>
                        </m:r>
                        <m:r>
                          <a:rPr lang="fr-FR" sz="2600" b="0" i="1" smtClean="0">
                            <a:latin typeface="Cambria Math"/>
                          </a:rPr>
                          <m:t>)</m:t>
                        </m:r>
                      </m:den>
                    </m:f>
                  </m:oMath>
                </a14:m>
                <a:endParaRPr lang="fr-FR" sz="2600" dirty="0"/>
              </a:p>
              <a:p>
                <a:r>
                  <a:rPr lang="fr-FR" sz="2600" dirty="0"/>
                  <a:t>               = 0.48</a:t>
                </a:r>
              </a:p>
            </p:txBody>
          </p:sp>
        </mc:Choice>
        <mc:Fallback xmlns="">
          <p:sp>
            <p:nvSpPr>
              <p:cNvPr id="10" name="ZoneTexte 9"/>
              <p:cNvSpPr txBox="1">
                <a:spLocks noRot="1" noChangeAspect="1" noMove="1" noResize="1" noEditPoints="1" noAdjustHandles="1" noChangeArrowheads="1" noChangeShapeType="1" noTextEdit="1"/>
              </p:cNvSpPr>
              <p:nvPr/>
            </p:nvSpPr>
            <p:spPr>
              <a:xfrm>
                <a:off x="4891706" y="4417948"/>
                <a:ext cx="4072782" cy="1140249"/>
              </a:xfrm>
              <a:prstGeom prst="rect">
                <a:avLst/>
              </a:prstGeom>
              <a:blipFill rotWithShape="1">
                <a:blip r:embed="rId2"/>
                <a:stretch>
                  <a:fillRect l="-2541" b="-12834"/>
                </a:stretch>
              </a:blipFill>
            </p:spPr>
            <p:txBody>
              <a:bodyPr/>
              <a:lstStyle/>
              <a:p>
                <a:r>
                  <a:rPr lang="fr-FR">
                    <a:noFill/>
                  </a:rPr>
                  <a:t> </a:t>
                </a:r>
              </a:p>
            </p:txBody>
          </p:sp>
        </mc:Fallback>
      </mc:AlternateContent>
      <p:grpSp>
        <p:nvGrpSpPr>
          <p:cNvPr id="15" name="Groupe 14"/>
          <p:cNvGrpSpPr/>
          <p:nvPr/>
        </p:nvGrpSpPr>
        <p:grpSpPr>
          <a:xfrm>
            <a:off x="323528" y="3645024"/>
            <a:ext cx="1115745" cy="2736304"/>
            <a:chOff x="431919" y="3789040"/>
            <a:chExt cx="1296144" cy="2736304"/>
          </a:xfrm>
        </p:grpSpPr>
        <p:sp>
          <p:nvSpPr>
            <p:cNvPr id="5" name="Rectangle 4"/>
            <p:cNvSpPr/>
            <p:nvPr/>
          </p:nvSpPr>
          <p:spPr>
            <a:xfrm>
              <a:off x="467544" y="3825044"/>
              <a:ext cx="1224136" cy="1260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31919" y="3789040"/>
              <a:ext cx="1296144" cy="273630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323528" y="3645024"/>
            <a:ext cx="3312368" cy="1296144"/>
            <a:chOff x="323528" y="3645024"/>
            <a:chExt cx="3312368" cy="1296144"/>
          </a:xfrm>
        </p:grpSpPr>
        <p:sp>
          <p:nvSpPr>
            <p:cNvPr id="12" name="Rectangle 11"/>
            <p:cNvSpPr/>
            <p:nvPr/>
          </p:nvSpPr>
          <p:spPr>
            <a:xfrm>
              <a:off x="345985" y="3645024"/>
              <a:ext cx="3289911" cy="1296144"/>
            </a:xfrm>
            <a:prstGeom prst="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23528" y="3663026"/>
              <a:ext cx="1115745" cy="1260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377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26311</TotalTime>
  <Words>2883</Words>
  <Application>Microsoft Office PowerPoint</Application>
  <PresentationFormat>On-screen Show (4:3)</PresentationFormat>
  <Paragraphs>738</Paragraphs>
  <Slides>39</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SimSun</vt:lpstr>
      <vt:lpstr>Arial</vt:lpstr>
      <vt:lpstr>Book Antiqua</vt:lpstr>
      <vt:lpstr>Calibri</vt:lpstr>
      <vt:lpstr>Cambria Math</vt:lpstr>
      <vt:lpstr>Constantia</vt:lpstr>
      <vt:lpstr>Lucida Sans</vt:lpstr>
      <vt:lpstr>Symbol</vt:lpstr>
      <vt:lpstr>Times New Roman</vt:lpstr>
      <vt:lpstr>Wingdings</vt:lpstr>
      <vt:lpstr>Wingdings 2</vt:lpstr>
      <vt:lpstr>Wingdings 3</vt:lpstr>
      <vt:lpstr>Apex</vt:lpstr>
      <vt:lpstr>A real life clustering example on complex  data </vt:lpstr>
      <vt:lpstr>Introduction </vt:lpstr>
      <vt:lpstr>Presentation plan </vt:lpstr>
      <vt:lpstr>PowerPoint Presentation</vt:lpstr>
      <vt:lpstr>PowerPoint Presentation</vt:lpstr>
      <vt:lpstr>PowerPoint Presentation</vt:lpstr>
      <vt:lpstr>PowerPoint Presentation</vt:lpstr>
      <vt:lpstr>A simple example</vt:lpstr>
      <vt:lpstr>A simple example</vt:lpstr>
      <vt:lpstr>A simple example</vt:lpstr>
      <vt:lpstr>A simple example</vt:lpstr>
      <vt:lpstr>A simple example</vt:lpstr>
      <vt:lpstr>A simple example</vt:lpstr>
      <vt:lpstr>F-max feature selection and contrasting (FMC) Explanation capabilities – ex: 20 Newgroups collection</vt:lpstr>
      <vt:lpstr>Classification with FMC Deft challenge [JADT 2014] </vt:lpstr>
      <vt:lpstr>Classification with FMC Dickens-Collins contreversy (stylometry) </vt:lpstr>
      <vt:lpstr>Feature maximization Exploitation in clustering [Lamirel 12]</vt:lpstr>
      <vt:lpstr>A simple numerical case Wine dataset with J48 or FMC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Self-Organizing Maps (SOM)</vt:lpstr>
      <vt:lpstr>Self-Organizing Maps (Kohonen Maps)</vt:lpstr>
      <vt:lpstr>Unsupervised neural methods</vt:lpstr>
      <vt:lpstr>The IGNGF clustering method</vt:lpstr>
      <vt:lpstr>Quality evaluation using  full-feature maximization (Principle)</vt:lpstr>
      <vt:lpstr>Quality evaluation on experimental data</vt:lpstr>
      <vt:lpstr>PowerPoint Presentation</vt:lpstr>
      <vt:lpstr>PowerPoint Presentation</vt:lpstr>
      <vt:lpstr>PowerPoint Presentation</vt:lpstr>
      <vt:lpstr>PowerPoint Presentation</vt:lpstr>
      <vt:lpstr>PowerPoint Presentation</vt:lpstr>
    </vt:vector>
  </TitlesOfParts>
  <Company>LORIA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Modèles neuronaux non supervisés cartographiques pour le traitement des données documentaires multimedia:  Application à l'analyse du Web</dc:title>
  <dc:creator>Shadi AL SHEHABI</dc:creator>
  <cp:lastModifiedBy>Juan Carlos</cp:lastModifiedBy>
  <cp:revision>2067</cp:revision>
  <dcterms:created xsi:type="dcterms:W3CDTF">2006-05-24T11:28:02Z</dcterms:created>
  <dcterms:modified xsi:type="dcterms:W3CDTF">2019-04-09T11:18:28Z</dcterms:modified>
</cp:coreProperties>
</file>